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notesMasterIdLst>
    <p:notesMasterId r:id="rId62"/>
  </p:notesMasterIdLst>
  <p:sldSz cx="9144000" cy="5143500"/>
  <p:notesSz cx="5143500" cy="9144000"/>
  <p:embeddedFontLst>
    <p:embeddedFont>
      <p:font typeface="DM Sans Thin"/>
      <p:regular r:id="rId201314"/>
    </p:embeddedFont>
    <p:embeddedFont>
      <p:font typeface="DM Sans ExtraLight"/>
      <p:regular r:id="rId201315"/>
    </p:embeddedFont>
    <p:embeddedFont>
      <p:font typeface="DM Sans Light"/>
      <p:regular r:id="rId201316"/>
    </p:embeddedFont>
    <p:embeddedFont>
      <p:font typeface="DM Sans"/>
      <p:regular r:id="rId201317"/>
    </p:embeddedFont>
    <p:embeddedFont>
      <p:font typeface="DM Sans Medium"/>
      <p:regular r:id="rId201318"/>
    </p:embeddedFont>
    <p:embeddedFont>
      <p:font typeface="DM Sans SemiBold"/>
      <p:regular r:id="rId201319"/>
    </p:embeddedFont>
    <p:embeddedFont>
      <p:font typeface="DM Sans Bold"/>
      <p:regular r:id="rId201320"/>
    </p:embeddedFont>
    <p:embeddedFont>
      <p:font typeface="DM Sans ExtraBold"/>
      <p:regular r:id="rId201321"/>
    </p:embeddedFont>
    <p:embeddedFont>
      <p:font typeface="DM Sans Black"/>
      <p:regular r:id="rId201322"/>
    </p:embeddedFont>
    <p:embeddedFont>
      <p:font typeface="Inter Medium"/>
      <p:regular r:id="rId201323"/>
    </p:embeddedFont>
    <p:embeddedFont>
      <p:font typeface="Inter Light"/>
      <p:regular r:id="rId201324"/>
    </p:embeddedFont>
    <p:embeddedFont>
      <p:font typeface="Inter Thin"/>
      <p:regular r:id="rId201325"/>
    </p:embeddedFont>
    <p:embeddedFont>
      <p:font typeface="Inter ExtraLight"/>
      <p:regular r:id="rId201326"/>
    </p:embeddedFont>
    <p:embeddedFont>
      <p:font typeface="Inter SemiBold"/>
      <p:regular r:id="rId201327"/>
    </p:embeddedFont>
    <p:embeddedFont>
      <p:font typeface="Inter Bold"/>
      <p:regular r:id="rId201328"/>
    </p:embeddedFont>
    <p:embeddedFont>
      <p:font typeface="Inter ExtraBold"/>
      <p:regular r:id="rId201329"/>
    </p:embeddedFont>
    <p:embeddedFont>
      <p:font typeface="Inter"/>
      <p:regular r:id="rId201330"/>
    </p:embeddedFont>
    <p:embeddedFont>
      <p:font typeface="Inter Black"/>
      <p:regular r:id="rId20133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 Id="rId201326" Target="fonts/201326.fntdata" Type="http://schemas.openxmlformats.org/officeDocument/2006/relationships/font"/><Relationship Id="rId201327" Target="fonts/201327.fntdata" Type="http://schemas.openxmlformats.org/officeDocument/2006/relationships/font"/><Relationship Id="rId201328" Target="fonts/201328.fntdata" Type="http://schemas.openxmlformats.org/officeDocument/2006/relationships/font"/><Relationship Id="rId201329" Target="fonts/201329.fntdata" Type="http://schemas.openxmlformats.org/officeDocument/2006/relationships/font"/><Relationship Id="rId201330" Target="fonts/201330.fntdata" Type="http://schemas.openxmlformats.org/officeDocument/2006/relationships/font"/><Relationship Id="rId201331" Target="fonts/201331.fntdata" Type="http://schemas.openxmlformats.org/officeDocument/2006/relationships/font"/><Relationship Id="rId201332" Target="fonts/201332.fntdata" Type="http://schemas.openxmlformats.org/officeDocument/2006/relationships/font"/><Relationship Id="rId201333" Target="fonts/201333.fntdata" Type="http://schemas.openxmlformats.org/officeDocument/2006/relationships/font"/><Relationship Id="rId201334" Target="fonts/201334.fntdata" Type="http://schemas.openxmlformats.org/officeDocument/2006/relationships/font"/><Relationship Id="rId201335" Target="fonts/20133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5F5F5"/>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2.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eg"/><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2.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2.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eg"/><Relationship Id="rId2" Type="http://schemas.openxmlformats.org/officeDocument/2006/relationships/slideLayout" Target="../slideLayouts/slideLayout2.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1.png"/><Relationship Id="rId6" Type="http://schemas.openxmlformats.org/officeDocument/2006/relationships/image" Target="../media/image-2-2.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9.png"/><Relationship Id="rId14" Type="http://schemas.openxmlformats.org/officeDocument/2006/relationships/image" Target="../media/image-2-10.svg"/><Relationship Id="rId15" Type="http://schemas.openxmlformats.org/officeDocument/2006/relationships/image" Target="../media/image-2-15.png"/><Relationship Id="rId16" Type="http://schemas.openxmlformats.org/officeDocument/2006/relationships/image" Target="../media/image-2-16.svg"/><Relationship Id="rId17" Type="http://schemas.openxmlformats.org/officeDocument/2006/relationships/slideLayout" Target="../slideLayouts/slideLayout2.xml"/><Relationship Id="rId1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slideLayout" Target="../slideLayouts/slideLayout2.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2.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2.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slideLayout" Target="../slideLayouts/slideLayout2.xml"/><Relationship Id="rId5"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1.png"/><Relationship Id="rId4" Type="http://schemas.openxmlformats.org/officeDocument/2006/relationships/image" Target="../media/image-25-2.svg"/><Relationship Id="rId5" Type="http://schemas.openxmlformats.org/officeDocument/2006/relationships/image" Target="../media/image-25-1.png"/><Relationship Id="rId6" Type="http://schemas.openxmlformats.org/officeDocument/2006/relationships/image" Target="../media/image-25-2.svg"/><Relationship Id="rId7" Type="http://schemas.openxmlformats.org/officeDocument/2006/relationships/image" Target="../media/image-25-1.png"/><Relationship Id="rId8" Type="http://schemas.openxmlformats.org/officeDocument/2006/relationships/image" Target="../media/image-25-2.svg"/><Relationship Id="rId9" Type="http://schemas.openxmlformats.org/officeDocument/2006/relationships/slideLayout" Target="../slideLayouts/slideLayout2.xml"/><Relationship Id="rId10"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jpeg"/><Relationship Id="rId2" Type="http://schemas.openxmlformats.org/officeDocument/2006/relationships/slideLayout" Target="../slideLayouts/slideLayout2.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2.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slideLayout" Target="../slideLayouts/slideLayout2.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slideLayout" Target="../slideLayouts/slideLayout2.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image" Target="../media/image-30-2.svg"/><Relationship Id="rId3" Type="http://schemas.openxmlformats.org/officeDocument/2006/relationships/image" Target="../media/image-30-3.png"/><Relationship Id="rId4" Type="http://schemas.openxmlformats.org/officeDocument/2006/relationships/image" Target="../media/image-30-4.svg"/><Relationship Id="rId5" Type="http://schemas.openxmlformats.org/officeDocument/2006/relationships/image" Target="../media/image-30-5.png"/><Relationship Id="rId6" Type="http://schemas.openxmlformats.org/officeDocument/2006/relationships/image" Target="../media/image-30-6.svg"/><Relationship Id="rId7" Type="http://schemas.openxmlformats.org/officeDocument/2006/relationships/image" Target="../media/image-30-7.png"/><Relationship Id="rId8" Type="http://schemas.openxmlformats.org/officeDocument/2006/relationships/image" Target="../media/image-30-8.svg"/><Relationship Id="rId9" Type="http://schemas.openxmlformats.org/officeDocument/2006/relationships/slideLayout" Target="../slideLayouts/slideLayout2.xml"/><Relationship Id="rId10"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image" Target="../media/image-28-1.png"/><Relationship Id="rId3" Type="http://schemas.openxmlformats.org/officeDocument/2006/relationships/slideLayout" Target="../slideLayouts/slideLayout2.xml"/><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image" Target="../media/image-33-2.svg"/><Relationship Id="rId3" Type="http://schemas.openxmlformats.org/officeDocument/2006/relationships/image" Target="../media/image-33-1.png"/><Relationship Id="rId4" Type="http://schemas.openxmlformats.org/officeDocument/2006/relationships/image" Target="../media/image-33-2.svg"/><Relationship Id="rId5" Type="http://schemas.openxmlformats.org/officeDocument/2006/relationships/image" Target="../media/image-33-1.png"/><Relationship Id="rId6" Type="http://schemas.openxmlformats.org/officeDocument/2006/relationships/image" Target="../media/image-33-2.svg"/><Relationship Id="rId7" Type="http://schemas.openxmlformats.org/officeDocument/2006/relationships/image" Target="../media/image-33-1.png"/><Relationship Id="rId8" Type="http://schemas.openxmlformats.org/officeDocument/2006/relationships/image" Target="../media/image-33-2.svg"/><Relationship Id="rId9" Type="http://schemas.openxmlformats.org/officeDocument/2006/relationships/slideLayout" Target="../slideLayouts/slideLayout2.xml"/><Relationship Id="rId10"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jpeg"/><Relationship Id="rId2" Type="http://schemas.openxmlformats.org/officeDocument/2006/relationships/slideLayout" Target="../slideLayouts/slideLayout2.xml"/><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image" Target="../media/image-35-2.png"/><Relationship Id="rId3" Type="http://schemas.openxmlformats.org/officeDocument/2006/relationships/image" Target="../media/image-35-3.png"/><Relationship Id="rId4" Type="http://schemas.openxmlformats.org/officeDocument/2006/relationships/image" Target="../media/image-35-4.png"/><Relationship Id="rId5" Type="http://schemas.openxmlformats.org/officeDocument/2006/relationships/slideLayout" Target="../slideLayouts/slideLayout2.xml"/><Relationship Id="rId6"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slideLayout" Target="../slideLayouts/slideLayout2.xml"/><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png"/><Relationship Id="rId2" Type="http://schemas.openxmlformats.org/officeDocument/2006/relationships/image" Target="../media/image-37-2.png"/><Relationship Id="rId3" Type="http://schemas.openxmlformats.org/officeDocument/2006/relationships/image" Target="../media/image-37-3.svg"/><Relationship Id="rId4" Type="http://schemas.openxmlformats.org/officeDocument/2006/relationships/image" Target="../media/image-37-4.png"/><Relationship Id="rId5" Type="http://schemas.openxmlformats.org/officeDocument/2006/relationships/image" Target="../media/image-37-5.png"/><Relationship Id="rId6" Type="http://schemas.openxmlformats.org/officeDocument/2006/relationships/image" Target="../media/image-37-6.svg"/><Relationship Id="rId7" Type="http://schemas.openxmlformats.org/officeDocument/2006/relationships/image" Target="../media/image-37-7.png"/><Relationship Id="rId8" Type="http://schemas.openxmlformats.org/officeDocument/2006/relationships/image" Target="../media/image-37-8.png"/><Relationship Id="rId9" Type="http://schemas.openxmlformats.org/officeDocument/2006/relationships/image" Target="../media/image-37-9.svg"/><Relationship Id="rId10" Type="http://schemas.openxmlformats.org/officeDocument/2006/relationships/image" Target="../media/image-37-10.png"/><Relationship Id="rId11" Type="http://schemas.openxmlformats.org/officeDocument/2006/relationships/image" Target="../media/image-37-11.png"/><Relationship Id="rId12" Type="http://schemas.openxmlformats.org/officeDocument/2006/relationships/image" Target="../media/image-37-12.svg"/><Relationship Id="rId13" Type="http://schemas.openxmlformats.org/officeDocument/2006/relationships/slideLayout" Target="../slideLayouts/slideLayout2.xml"/><Relationship Id="rId1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png"/><Relationship Id="rId2" Type="http://schemas.openxmlformats.org/officeDocument/2006/relationships/image" Target="../media/image-39-1.png"/><Relationship Id="rId3" Type="http://schemas.openxmlformats.org/officeDocument/2006/relationships/image" Target="../media/image-39-1.png"/><Relationship Id="rId4" Type="http://schemas.openxmlformats.org/officeDocument/2006/relationships/slideLayout" Target="../slideLayouts/slideLayout2.xml"/><Relationship Id="rId5"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svg"/><Relationship Id="rId4" Type="http://schemas.openxmlformats.org/officeDocument/2006/relationships/image" Target="../media/image-4-2.png"/><Relationship Id="rId5" Type="http://schemas.openxmlformats.org/officeDocument/2006/relationships/image" Target="../media/image-4-3.svg"/><Relationship Id="rId6" Type="http://schemas.openxmlformats.org/officeDocument/2006/relationships/image" Target="../media/image-4-2.png"/><Relationship Id="rId7" Type="http://schemas.openxmlformats.org/officeDocument/2006/relationships/image" Target="../media/image-4-3.svg"/><Relationship Id="rId8" Type="http://schemas.openxmlformats.org/officeDocument/2006/relationships/image" Target="../media/image-4-2.png"/><Relationship Id="rId9" Type="http://schemas.openxmlformats.org/officeDocument/2006/relationships/image" Target="../media/image-4-3.svg"/><Relationship Id="rId10" Type="http://schemas.openxmlformats.org/officeDocument/2006/relationships/slideLayout" Target="../slideLayouts/slideLayout2.xml"/><Relationship Id="rId11"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image" Target="../media/image-41-1.png"/><Relationship Id="rId2" Type="http://schemas.openxmlformats.org/officeDocument/2006/relationships/image" Target="../media/image-41-2.png"/><Relationship Id="rId3" Type="http://schemas.openxmlformats.org/officeDocument/2006/relationships/slideLayout" Target="../slideLayouts/slideLayout2.xml"/><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image" Target="../media/image-42-1.png"/><Relationship Id="rId2" Type="http://schemas.openxmlformats.org/officeDocument/2006/relationships/image" Target="../media/image-42-2.svg"/><Relationship Id="rId3" Type="http://schemas.openxmlformats.org/officeDocument/2006/relationships/image" Target="../media/image-42-1.png"/><Relationship Id="rId4" Type="http://schemas.openxmlformats.org/officeDocument/2006/relationships/image" Target="../media/image-42-2.svg"/><Relationship Id="rId5" Type="http://schemas.openxmlformats.org/officeDocument/2006/relationships/image" Target="../media/image-42-1.png"/><Relationship Id="rId6" Type="http://schemas.openxmlformats.org/officeDocument/2006/relationships/image" Target="../media/image-42-2.svg"/><Relationship Id="rId7" Type="http://schemas.openxmlformats.org/officeDocument/2006/relationships/image" Target="../media/image-42-1.png"/><Relationship Id="rId8" Type="http://schemas.openxmlformats.org/officeDocument/2006/relationships/image" Target="../media/image-42-2.svg"/><Relationship Id="rId9" Type="http://schemas.openxmlformats.org/officeDocument/2006/relationships/slideLayout" Target="../slideLayouts/slideLayout2.xml"/><Relationship Id="rId10"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slideLayout" Target="../slideLayouts/slideLayout2.xml"/><Relationship Id="rId5"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image" Target="../media/image-47-1.png"/><Relationship Id="rId2" Type="http://schemas.openxmlformats.org/officeDocument/2006/relationships/image" Target="../media/image-47-2.svg"/><Relationship Id="rId3" Type="http://schemas.openxmlformats.org/officeDocument/2006/relationships/image" Target="../media/image-47-1.png"/><Relationship Id="rId4" Type="http://schemas.openxmlformats.org/officeDocument/2006/relationships/image" Target="../media/image-47-2.svg"/><Relationship Id="rId5" Type="http://schemas.openxmlformats.org/officeDocument/2006/relationships/image" Target="../media/image-47-1.png"/><Relationship Id="rId6" Type="http://schemas.openxmlformats.org/officeDocument/2006/relationships/image" Target="../media/image-47-2.svg"/><Relationship Id="rId7" Type="http://schemas.openxmlformats.org/officeDocument/2006/relationships/slideLayout" Target="../slideLayouts/slideLayout2.xml"/><Relationship Id="rId8"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png"/><Relationship Id="rId2" Type="http://schemas.openxmlformats.org/officeDocument/2006/relationships/slideLayout" Target="../slideLayouts/slideLayout2.xml"/><Relationship Id="rId3"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image" Target="../media/image-50-1.png"/><Relationship Id="rId2" Type="http://schemas.openxmlformats.org/officeDocument/2006/relationships/slideLayout" Target="../slideLayouts/slideLayout2.xml"/><Relationship Id="rId3"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image" Target="../media/image-51-1.png"/><Relationship Id="rId2" Type="http://schemas.openxmlformats.org/officeDocument/2006/relationships/slideLayout" Target="../slideLayouts/slideLayout2.xml"/><Relationship Id="rId3"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image" Target="../media/image-52-1.png"/><Relationship Id="rId2" Type="http://schemas.openxmlformats.org/officeDocument/2006/relationships/image" Target="../media/image-52-2.svg"/><Relationship Id="rId3" Type="http://schemas.openxmlformats.org/officeDocument/2006/relationships/image" Target="../media/image-52-3.png"/><Relationship Id="rId4" Type="http://schemas.openxmlformats.org/officeDocument/2006/relationships/image" Target="../media/image-52-4.svg"/><Relationship Id="rId5" Type="http://schemas.openxmlformats.org/officeDocument/2006/relationships/image" Target="../media/image-52-5.png"/><Relationship Id="rId6" Type="http://schemas.openxmlformats.org/officeDocument/2006/relationships/image" Target="../media/image-52-6.svg"/><Relationship Id="rId7" Type="http://schemas.openxmlformats.org/officeDocument/2006/relationships/image" Target="../media/image-52-7.png"/><Relationship Id="rId8" Type="http://schemas.openxmlformats.org/officeDocument/2006/relationships/image" Target="../media/image-52-8.svg"/><Relationship Id="rId9" Type="http://schemas.openxmlformats.org/officeDocument/2006/relationships/slideLayout" Target="../slideLayouts/slideLayout2.xml"/><Relationship Id="rId10"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image" Target="../media/image-54-1.png"/><Relationship Id="rId2" Type="http://schemas.openxmlformats.org/officeDocument/2006/relationships/slideLayout" Target="../slideLayouts/slideLayout2.xml"/><Relationship Id="rId3"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image" Target="../media/image-57-1.png"/><Relationship Id="rId2" Type="http://schemas.openxmlformats.org/officeDocument/2006/relationships/image" Target="../media/image-57-2.svg"/><Relationship Id="rId3" Type="http://schemas.openxmlformats.org/officeDocument/2006/relationships/image" Target="../media/image-57-3.png"/><Relationship Id="rId4" Type="http://schemas.openxmlformats.org/officeDocument/2006/relationships/image" Target="../media/image-57-4.svg"/><Relationship Id="rId5" Type="http://schemas.openxmlformats.org/officeDocument/2006/relationships/slideLayout" Target="../slideLayouts/slideLayout2.xml"/><Relationship Id="rId6"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image" Target="../media/image-58-1.png"/><Relationship Id="rId2" Type="http://schemas.openxmlformats.org/officeDocument/2006/relationships/slideLayout" Target="../slideLayouts/slideLayout2.xml"/><Relationship Id="rId3"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image" Target="../media/image-59-1.jpeg"/><Relationship Id="rId2" Type="http://schemas.openxmlformats.org/officeDocument/2006/relationships/slideLayout" Target="../slideLayouts/slideLayout2.xml"/><Relationship Id="rId3"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image" Target="../media/image-60-1.png"/><Relationship Id="rId2" Type="http://schemas.openxmlformats.org/officeDocument/2006/relationships/slideLayout" Target="../slideLayouts/slideLayout2.xml"/><Relationship Id="rId3" Type="http://schemas.openxmlformats.org/officeDocument/2006/relationships/notesSlide" Target="../notesSlides/notesSlide60.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1.png"/><Relationship Id="rId4" Type="http://schemas.openxmlformats.org/officeDocument/2006/relationships/image" Target="../media/image-7-2.svg"/><Relationship Id="rId5" Type="http://schemas.openxmlformats.org/officeDocument/2006/relationships/image" Target="../media/image-7-1.png"/><Relationship Id="rId6" Type="http://schemas.openxmlformats.org/officeDocument/2006/relationships/image" Target="../media/image-7-2.svg"/><Relationship Id="rId7" Type="http://schemas.openxmlformats.org/officeDocument/2006/relationships/image" Target="../media/image-7-1.png"/><Relationship Id="rId8" Type="http://schemas.openxmlformats.org/officeDocument/2006/relationships/image" Target="../media/image-7-2.sv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svg"/><Relationship Id="rId12" Type="http://schemas.openxmlformats.org/officeDocument/2006/relationships/image" Target="../media/image-7-12.png"/><Relationship Id="rId13" Type="http://schemas.openxmlformats.org/officeDocument/2006/relationships/image" Target="../media/image-7-13.svg"/><Relationship Id="rId14" Type="http://schemas.openxmlformats.org/officeDocument/2006/relationships/image" Target="../media/image-7-14.png"/><Relationship Id="rId15" Type="http://schemas.openxmlformats.org/officeDocument/2006/relationships/image" Target="../media/image-7-15.svg"/><Relationship Id="rId16" Type="http://schemas.openxmlformats.org/officeDocument/2006/relationships/slideLayout" Target="../slideLayouts/slideLayout2.xml"/><Relationship Id="rId1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8-2.png"/><Relationship Id="rId3" Type="http://schemas.openxmlformats.org/officeDocument/2006/relationships/image" Target="../media/image-8-3.sv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image" Target="../media/image-8-2.png"/><Relationship Id="rId7" Type="http://schemas.openxmlformats.org/officeDocument/2006/relationships/image" Target="../media/image-8-3.svg"/><Relationship Id="rId8" Type="http://schemas.openxmlformats.org/officeDocument/2006/relationships/image" Target="../media/image-8-8.png"/><Relationship Id="rId9" Type="http://schemas.openxmlformats.org/officeDocument/2006/relationships/image" Target="../media/image-8-9.svg"/><Relationship Id="rId10" Type="http://schemas.openxmlformats.org/officeDocument/2006/relationships/image" Target="../media/image-8-2.png"/><Relationship Id="rId11" Type="http://schemas.openxmlformats.org/officeDocument/2006/relationships/image" Target="../media/image-8-3.svg"/><Relationship Id="rId12" Type="http://schemas.openxmlformats.org/officeDocument/2006/relationships/image" Target="../media/image-8-12.png"/><Relationship Id="rId13" Type="http://schemas.openxmlformats.org/officeDocument/2006/relationships/image" Target="../media/image-8-13.svg"/><Relationship Id="rId14" Type="http://schemas.openxmlformats.org/officeDocument/2006/relationships/image" Target="../media/image-8-2.png"/><Relationship Id="rId15" Type="http://schemas.openxmlformats.org/officeDocument/2006/relationships/image" Target="../media/image-8-3.svg"/><Relationship Id="rId16" Type="http://schemas.openxmlformats.org/officeDocument/2006/relationships/image" Target="../media/image-8-16.png"/><Relationship Id="rId17" Type="http://schemas.openxmlformats.org/officeDocument/2006/relationships/image" Target="../media/image-8-17.svg"/><Relationship Id="rId18" Type="http://schemas.openxmlformats.org/officeDocument/2006/relationships/slideLayout" Target="../slideLayouts/slideLayout2.xml"/><Relationship Id="rId1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2.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576411"/>
            <a:ext cx="4722763" cy="775097"/>
          </a:xfrm>
          <a:prstGeom prst="rect">
            <a:avLst/>
          </a:prstGeom>
          <a:noFill/>
          <a:ln/>
        </p:spPr>
        <p:txBody>
          <a:bodyPr wrap="square" lIns="0" tIns="0" rIns="0" bIns="0" rtlCol="0" anchor="t">
            <a:normAutofit/>
          </a:bodyPr>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Introduction to Shipping Finance</a:t>
            </a:r>
            <a:endParaRPr lang="en-US" sz="2400" dirty="0"/>
          </a:p>
        </p:txBody>
      </p:sp>
      <p:sp>
        <p:nvSpPr>
          <p:cNvPr id="4" name="Text 1"/>
          <p:cNvSpPr/>
          <p:nvPr/>
        </p:nvSpPr>
        <p:spPr>
          <a:xfrm>
            <a:off x="496119" y="1401068"/>
            <a:ext cx="4722763" cy="387697"/>
          </a:xfrm>
          <a:prstGeom prst="rect">
            <a:avLst/>
          </a:prstGeom>
          <a:noFill/>
          <a:ln/>
        </p:spPr>
        <p:txBody>
          <a:bodyPr wrap="square" lIns="0" tIns="0" rIns="0" bIns="0" rtlCol="0" anchor="t">
            <a:normAutofit/>
          </a:bodyPr>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By Seatusker Ship Management, under the guidance of Prof Vijaykumar, Ocean Engineering IIT Madras</a:t>
            </a:r>
            <a:endParaRPr lang="en-US" sz="1200" dirty="0"/>
          </a:p>
        </p:txBody>
      </p:sp>
      <p:sp>
        <p:nvSpPr>
          <p:cNvPr id="5" name="Text 2"/>
          <p:cNvSpPr/>
          <p:nvPr/>
        </p:nvSpPr>
        <p:spPr>
          <a:xfrm>
            <a:off x="496119" y="1974800"/>
            <a:ext cx="4722763" cy="1528763"/>
          </a:xfrm>
          <a:prstGeom prst="rect">
            <a:avLst/>
          </a:prstGeom>
          <a:noFill/>
          <a:ln/>
        </p:spPr>
        <p:txBody>
          <a:bodyPr wrap="square" lIns="0" tIns="0" rIns="0" bIns="0" rtlCol="0" anchor="t">
            <a:normAutofit/>
          </a:bodyPr>
          <a:lstStyle/>
          <a:p>
            <a:pPr algn="l" indent="0" marL="0">
              <a:lnSpc>
                <a:spcPct val="133000"/>
              </a:lnSpc>
              <a:spcAft>
                <a:spcPts val="1050"/>
              </a:spcAft>
              <a:buNone/>
            </a:pPr>
            <a:r>
              <a:rPr lang="en-US" sz="950" dirty="0">
                <a:solidFill>
                  <a:srgbClr val="464646"/>
                </a:solidFill>
                <a:latin typeface="Inter Medium" pitchFamily="34" charset="0"/>
                <a:ea typeface="Inter Medium" pitchFamily="34" charset="-122"/>
                <a:cs typeface="Inter Medium" pitchFamily="34" charset="-120"/>
              </a:rPr>
              <a:t>Welcome to one of the most dynamic intersections of global commerce and financial strategy. This course introduces students to the economic, structural, and financial framework that underpins the world's maritime industry — the backbone of international trade.</a:t>
            </a:r>
            <a:endParaRPr lang="en-US" sz="950" dirty="0"/>
          </a:p>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Through a blend of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theoretical foundations and real-world case studies</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you will explore how ships are financed, how freight markets work, and how maritime businesses navigate risk and capital in a volatile global environment.</a:t>
            </a:r>
            <a:endParaRPr lang="en-US" sz="950" dirty="0"/>
          </a:p>
        </p:txBody>
      </p:sp>
      <p:sp>
        <p:nvSpPr>
          <p:cNvPr id="6" name="Text 3"/>
          <p:cNvSpPr/>
          <p:nvPr/>
        </p:nvSpPr>
        <p:spPr>
          <a:xfrm>
            <a:off x="496119" y="3643089"/>
            <a:ext cx="4722763" cy="923999"/>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Understand the structure of the global shipping market</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Analyse maritime investment and capital allocation strategies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Evaluate shipping contracts, charters, and revenue models</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341114"/>
            <a:ext cx="8151763"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Why Shipping Remains the Dominant Mode</a:t>
            </a:r>
            <a:endParaRPr lang="en-US" sz="1200" dirty="0"/>
          </a:p>
        </p:txBody>
      </p:sp>
      <p:sp>
        <p:nvSpPr>
          <p:cNvPr id="3" name="Text 1"/>
          <p:cNvSpPr/>
          <p:nvPr/>
        </p:nvSpPr>
        <p:spPr>
          <a:xfrm>
            <a:off x="496119" y="596950"/>
            <a:ext cx="8608963" cy="74340"/>
          </a:xfrm>
          <a:prstGeom prst="rect">
            <a:avLst/>
          </a:prstGeom>
          <a:noFill/>
          <a:ln/>
        </p:spPr>
        <p:txBody>
          <a:bodyPr wrap="none" lIns="0" tIns="0" rIns="0" bIns="0" rtlCol="0" anchor="t"/>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For bulk commodities — iron ore, coal, grain, crude oil —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no transport mode approaches the cost-efficiency of maritime shipping</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Rail is limited by geography; aviation by payload; road transport by distance. The ocean is free, and ships scale magnificently.</a:t>
            </a:r>
            <a:endParaRPr lang="en-US" sz="450" dirty="0"/>
          </a:p>
        </p:txBody>
      </p:sp>
      <p:sp>
        <p:nvSpPr>
          <p:cNvPr id="4" name="Text 2"/>
          <p:cNvSpPr/>
          <p:nvPr/>
        </p:nvSpPr>
        <p:spPr>
          <a:xfrm>
            <a:off x="496119" y="737071"/>
            <a:ext cx="4056534" cy="204713"/>
          </a:xfrm>
          <a:prstGeom prst="rect">
            <a:avLst/>
          </a:prstGeom>
          <a:noFill/>
          <a:ln/>
        </p:spPr>
        <p:txBody>
          <a:bodyPr wrap="none" lIns="0" tIns="0" rIns="0" bIns="0" rtlCol="0" anchor="t"/>
          <a:lstStyle/>
          <a:p>
            <a:pPr algn="ctr" indent="0" marL="0">
              <a:lnSpc>
                <a:spcPct val="83000"/>
              </a:lnSpc>
              <a:buNone/>
            </a:pPr>
            <a:r>
              <a:rPr lang="en-US" sz="1600" dirty="0">
                <a:solidFill>
                  <a:srgbClr val="464646"/>
                </a:solidFill>
                <a:latin typeface="DM Sans SemiBold" pitchFamily="34" charset="0"/>
                <a:ea typeface="DM Sans SemiBold" pitchFamily="34" charset="-122"/>
                <a:cs typeface="DM Sans SemiBold" pitchFamily="34" charset="-120"/>
              </a:rPr>
              <a:t>10–20x</a:t>
            </a:r>
            <a:endParaRPr lang="en-US" sz="1600" dirty="0"/>
          </a:p>
        </p:txBody>
      </p:sp>
      <p:sp>
        <p:nvSpPr>
          <p:cNvPr id="5" name="Text 3"/>
          <p:cNvSpPr/>
          <p:nvPr/>
        </p:nvSpPr>
        <p:spPr>
          <a:xfrm>
            <a:off x="496119" y="995958"/>
            <a:ext cx="4056534" cy="96887"/>
          </a:xfrm>
          <a:prstGeom prst="rect">
            <a:avLst/>
          </a:prstGeom>
          <a:noFill/>
          <a:ln/>
        </p:spPr>
        <p:txBody>
          <a:bodyPr wrap="none" lIns="0" tIns="0" rIns="0" bIns="0" rtlCol="0" anchor="t"/>
          <a:lstStyle/>
          <a:p>
            <a:pPr algn="ct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Cheaper Than Rail</a:t>
            </a:r>
            <a:endParaRPr lang="en-US" sz="600" dirty="0"/>
          </a:p>
        </p:txBody>
      </p:sp>
      <p:sp>
        <p:nvSpPr>
          <p:cNvPr id="6" name="Text 4"/>
          <p:cNvSpPr/>
          <p:nvPr/>
        </p:nvSpPr>
        <p:spPr>
          <a:xfrm>
            <a:off x="496119" y="1111448"/>
            <a:ext cx="4056534" cy="74340"/>
          </a:xfrm>
          <a:prstGeom prst="rect">
            <a:avLst/>
          </a:prstGeom>
          <a:noFill/>
          <a:ln/>
        </p:spPr>
        <p:txBody>
          <a:bodyPr wrap="none" lIns="0" tIns="0" rIns="0" bIns="0" rtlCol="0" anchor="t"/>
          <a:lstStyle/>
          <a:p>
            <a:pPr algn="ctr"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Per tonne-km, maritime shipping undercuts rail freight by an order of magnitude — and rail already beats road significantly</a:t>
            </a:r>
            <a:endParaRPr lang="en-US" sz="450" dirty="0"/>
          </a:p>
        </p:txBody>
      </p:sp>
      <p:sp>
        <p:nvSpPr>
          <p:cNvPr id="7" name="Text 5"/>
          <p:cNvSpPr/>
          <p:nvPr/>
        </p:nvSpPr>
        <p:spPr>
          <a:xfrm>
            <a:off x="4591348" y="737071"/>
            <a:ext cx="4056534" cy="204713"/>
          </a:xfrm>
          <a:prstGeom prst="rect">
            <a:avLst/>
          </a:prstGeom>
          <a:noFill/>
          <a:ln/>
        </p:spPr>
        <p:txBody>
          <a:bodyPr wrap="none" lIns="0" tIns="0" rIns="0" bIns="0" rtlCol="0" anchor="t"/>
          <a:lstStyle/>
          <a:p>
            <a:pPr algn="ctr" indent="0" marL="0">
              <a:lnSpc>
                <a:spcPct val="83000"/>
              </a:lnSpc>
              <a:buNone/>
            </a:pPr>
            <a:r>
              <a:rPr lang="en-US" sz="1600" dirty="0">
                <a:solidFill>
                  <a:srgbClr val="464646"/>
                </a:solidFill>
                <a:latin typeface="DM Sans SemiBold" pitchFamily="34" charset="0"/>
                <a:ea typeface="DM Sans SemiBold" pitchFamily="34" charset="-122"/>
                <a:cs typeface="DM Sans SemiBold" pitchFamily="34" charset="-120"/>
              </a:rPr>
              <a:t>50–100x</a:t>
            </a:r>
            <a:endParaRPr lang="en-US" sz="1600" dirty="0"/>
          </a:p>
        </p:txBody>
      </p:sp>
      <p:sp>
        <p:nvSpPr>
          <p:cNvPr id="8" name="Text 6"/>
          <p:cNvSpPr/>
          <p:nvPr/>
        </p:nvSpPr>
        <p:spPr>
          <a:xfrm>
            <a:off x="4591348" y="995958"/>
            <a:ext cx="4056534" cy="96887"/>
          </a:xfrm>
          <a:prstGeom prst="rect">
            <a:avLst/>
          </a:prstGeom>
          <a:noFill/>
          <a:ln/>
        </p:spPr>
        <p:txBody>
          <a:bodyPr wrap="none" lIns="0" tIns="0" rIns="0" bIns="0" rtlCol="0" anchor="t"/>
          <a:lstStyle/>
          <a:p>
            <a:pPr algn="ct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Cheaper Than Air</a:t>
            </a:r>
            <a:endParaRPr lang="en-US" sz="600" dirty="0"/>
          </a:p>
        </p:txBody>
      </p:sp>
      <p:sp>
        <p:nvSpPr>
          <p:cNvPr id="9" name="Text 7"/>
          <p:cNvSpPr/>
          <p:nvPr/>
        </p:nvSpPr>
        <p:spPr>
          <a:xfrm>
            <a:off x="4591348" y="1111448"/>
            <a:ext cx="4056534" cy="74340"/>
          </a:xfrm>
          <a:prstGeom prst="rect">
            <a:avLst/>
          </a:prstGeom>
          <a:noFill/>
          <a:ln/>
        </p:spPr>
        <p:txBody>
          <a:bodyPr wrap="none" lIns="0" tIns="0" rIns="0" bIns="0" rtlCol="0" anchor="t"/>
          <a:lstStyle/>
          <a:p>
            <a:pPr algn="ctr"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Air freight costs $4–8/kg vs. sea freight at $0.04–0.10/kg. Only time-critical, high-value goods can justify aviation</a:t>
            </a:r>
            <a:endParaRPr lang="en-US" sz="450" dirty="0"/>
          </a:p>
        </p:txBody>
      </p:sp>
      <p:sp>
        <p:nvSpPr>
          <p:cNvPr id="10" name="Text 8"/>
          <p:cNvSpPr/>
          <p:nvPr/>
        </p:nvSpPr>
        <p:spPr>
          <a:xfrm>
            <a:off x="496119" y="1278731"/>
            <a:ext cx="4056534" cy="204713"/>
          </a:xfrm>
          <a:prstGeom prst="rect">
            <a:avLst/>
          </a:prstGeom>
          <a:noFill/>
          <a:ln/>
        </p:spPr>
        <p:txBody>
          <a:bodyPr wrap="none" lIns="0" tIns="0" rIns="0" bIns="0" rtlCol="0" anchor="t"/>
          <a:lstStyle/>
          <a:p>
            <a:pPr algn="ctr" indent="0" marL="0">
              <a:lnSpc>
                <a:spcPct val="83000"/>
              </a:lnSpc>
              <a:buNone/>
            </a:pPr>
            <a:r>
              <a:rPr lang="en-US" sz="1600" dirty="0">
                <a:solidFill>
                  <a:srgbClr val="464646"/>
                </a:solidFill>
                <a:latin typeface="DM Sans SemiBold" pitchFamily="34" charset="0"/>
                <a:ea typeface="DM Sans SemiBold" pitchFamily="34" charset="-122"/>
                <a:cs typeface="DM Sans SemiBold" pitchFamily="34" charset="-120"/>
              </a:rPr>
              <a:t>~0.003</a:t>
            </a:r>
            <a:endParaRPr lang="en-US" sz="1600" dirty="0"/>
          </a:p>
        </p:txBody>
      </p:sp>
      <p:sp>
        <p:nvSpPr>
          <p:cNvPr id="11" name="Text 9"/>
          <p:cNvSpPr/>
          <p:nvPr/>
        </p:nvSpPr>
        <p:spPr>
          <a:xfrm>
            <a:off x="496119" y="1537618"/>
            <a:ext cx="4056534" cy="96887"/>
          </a:xfrm>
          <a:prstGeom prst="rect">
            <a:avLst/>
          </a:prstGeom>
          <a:noFill/>
          <a:ln/>
        </p:spPr>
        <p:txBody>
          <a:bodyPr wrap="none" lIns="0" tIns="0" rIns="0" bIns="0" rtlCol="0" anchor="t"/>
          <a:lstStyle/>
          <a:p>
            <a:pPr algn="ct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USD per Tonne-Km (Sea)</a:t>
            </a:r>
            <a:endParaRPr lang="en-US" sz="600" dirty="0"/>
          </a:p>
        </p:txBody>
      </p:sp>
      <p:sp>
        <p:nvSpPr>
          <p:cNvPr id="12" name="Text 10"/>
          <p:cNvSpPr/>
          <p:nvPr/>
        </p:nvSpPr>
        <p:spPr>
          <a:xfrm>
            <a:off x="496119" y="1653108"/>
            <a:ext cx="4056534" cy="74340"/>
          </a:xfrm>
          <a:prstGeom prst="rect">
            <a:avLst/>
          </a:prstGeom>
          <a:noFill/>
          <a:ln/>
        </p:spPr>
        <p:txBody>
          <a:bodyPr wrap="none" lIns="0" tIns="0" rIns="0" bIns="0" rtlCol="0" anchor="t"/>
          <a:lstStyle/>
          <a:p>
            <a:pPr algn="ctr"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Bulk dry shipping achieves costs as low as $0.003/tonne-km — rail averages $0.03–0.05, road $0.10–0.20</a:t>
            </a:r>
            <a:endParaRPr lang="en-US" sz="450" dirty="0"/>
          </a:p>
        </p:txBody>
      </p:sp>
      <p:sp>
        <p:nvSpPr>
          <p:cNvPr id="13" name="Text 11"/>
          <p:cNvSpPr/>
          <p:nvPr/>
        </p:nvSpPr>
        <p:spPr>
          <a:xfrm>
            <a:off x="4591348" y="1278731"/>
            <a:ext cx="4056534" cy="204713"/>
          </a:xfrm>
          <a:prstGeom prst="rect">
            <a:avLst/>
          </a:prstGeom>
          <a:noFill/>
          <a:ln/>
        </p:spPr>
        <p:txBody>
          <a:bodyPr wrap="none" lIns="0" tIns="0" rIns="0" bIns="0" rtlCol="0" anchor="t"/>
          <a:lstStyle/>
          <a:p>
            <a:pPr algn="ctr" indent="0" marL="0">
              <a:lnSpc>
                <a:spcPct val="83000"/>
              </a:lnSpc>
              <a:buNone/>
            </a:pPr>
            <a:r>
              <a:rPr lang="en-US" sz="1600" dirty="0">
                <a:solidFill>
                  <a:srgbClr val="464646"/>
                </a:solidFill>
                <a:latin typeface="DM Sans SemiBold" pitchFamily="34" charset="0"/>
                <a:ea typeface="DM Sans SemiBold" pitchFamily="34" charset="-122"/>
                <a:cs typeface="DM Sans SemiBold" pitchFamily="34" charset="-120"/>
              </a:rPr>
              <a:t>500%</a:t>
            </a:r>
            <a:endParaRPr lang="en-US" sz="1600" dirty="0"/>
          </a:p>
        </p:txBody>
      </p:sp>
      <p:sp>
        <p:nvSpPr>
          <p:cNvPr id="14" name="Text 12"/>
          <p:cNvSpPr/>
          <p:nvPr/>
        </p:nvSpPr>
        <p:spPr>
          <a:xfrm>
            <a:off x="4591348" y="1537618"/>
            <a:ext cx="4056534" cy="96887"/>
          </a:xfrm>
          <a:prstGeom prst="rect">
            <a:avLst/>
          </a:prstGeom>
          <a:noFill/>
          <a:ln/>
        </p:spPr>
        <p:txBody>
          <a:bodyPr wrap="none" lIns="0" tIns="0" rIns="0" bIns="0" rtlCol="0" anchor="t"/>
          <a:lstStyle/>
          <a:p>
            <a:pPr algn="ct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Fuel Efficiency Gain Since 1990</a:t>
            </a:r>
            <a:endParaRPr lang="en-US" sz="600" dirty="0"/>
          </a:p>
        </p:txBody>
      </p:sp>
      <p:sp>
        <p:nvSpPr>
          <p:cNvPr id="15" name="Text 13"/>
          <p:cNvSpPr/>
          <p:nvPr/>
        </p:nvSpPr>
        <p:spPr>
          <a:xfrm>
            <a:off x="4591348" y="1653108"/>
            <a:ext cx="4056534" cy="74340"/>
          </a:xfrm>
          <a:prstGeom prst="rect">
            <a:avLst/>
          </a:prstGeom>
          <a:noFill/>
          <a:ln/>
        </p:spPr>
        <p:txBody>
          <a:bodyPr wrap="none" lIns="0" tIns="0" rIns="0" bIns="0" rtlCol="0" anchor="t"/>
          <a:lstStyle/>
          <a:p>
            <a:pPr algn="ctr"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Modern vessels carry 5x more cargo per tonne of fuel burned than 30 years ago through slow steaming and hull optimization</a:t>
            </a:r>
            <a:endParaRPr lang="en-US" sz="450" dirty="0"/>
          </a:p>
        </p:txBody>
      </p:sp>
      <p:sp>
        <p:nvSpPr>
          <p:cNvPr id="16" name="Text 14"/>
          <p:cNvSpPr/>
          <p:nvPr/>
        </p:nvSpPr>
        <p:spPr>
          <a:xfrm>
            <a:off x="496119" y="1773957"/>
            <a:ext cx="8151763" cy="155004"/>
          </a:xfrm>
          <a:prstGeom prst="rect">
            <a:avLst/>
          </a:prstGeom>
          <a:noFill/>
          <a:ln/>
        </p:spPr>
        <p:txBody>
          <a:bodyPr wrap="none" lIns="0" tIns="0" rIns="0" bIns="0" rtlCol="0" anchor="t"/>
          <a:lstStyle/>
          <a:p>
            <a:pPr algn="l" indent="0" marL="0">
              <a:lnSpc>
                <a:spcPct val="104000"/>
              </a:lnSpc>
              <a:buNone/>
            </a:pPr>
            <a:r>
              <a:rPr lang="en-US" sz="950" dirty="0">
                <a:solidFill>
                  <a:srgbClr val="030303"/>
                </a:solidFill>
                <a:latin typeface="DM Sans SemiBold" pitchFamily="34" charset="0"/>
                <a:ea typeface="DM Sans SemiBold" pitchFamily="34" charset="-122"/>
                <a:cs typeface="DM Sans SemiBold" pitchFamily="34" charset="-120"/>
              </a:rPr>
              <a:t>Why the World's Most Critical Commodities Travel by Sea</a:t>
            </a:r>
            <a:endParaRPr lang="en-US" sz="950" dirty="0"/>
          </a:p>
        </p:txBody>
      </p:sp>
      <p:sp>
        <p:nvSpPr>
          <p:cNvPr id="17" name="Shape 15"/>
          <p:cNvSpPr/>
          <p:nvPr/>
        </p:nvSpPr>
        <p:spPr>
          <a:xfrm>
            <a:off x="496119" y="1975470"/>
            <a:ext cx="2696617" cy="630213"/>
          </a:xfrm>
          <a:prstGeom prst="roundRect">
            <a:avLst>
              <a:gd name="adj" fmla="val 1476"/>
            </a:avLst>
          </a:prstGeom>
          <a:solidFill>
            <a:srgbClr val="FFFFFF"/>
          </a:solidFill>
          <a:ln w="9525">
            <a:solidFill>
              <a:srgbClr val="D8D4D4"/>
            </a:solidFill>
            <a:prstDash val="solid"/>
          </a:ln>
        </p:spPr>
      </p:sp>
      <p:sp>
        <p:nvSpPr>
          <p:cNvPr id="18" name="Text 16"/>
          <p:cNvSpPr/>
          <p:nvPr/>
        </p:nvSpPr>
        <p:spPr>
          <a:xfrm>
            <a:off x="567630" y="2046982"/>
            <a:ext cx="2553593" cy="96887"/>
          </a:xfrm>
          <a:prstGeom prst="rect">
            <a:avLst/>
          </a:prstGeom>
          <a:noFill/>
          <a:ln/>
        </p:spPr>
        <p:txBody>
          <a:bodyPr wrap="none" lIns="0" tIns="0" rIns="0" bIns="0" rtlCol="0" anchor="t"/>
          <a:lstStyle/>
          <a:p>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Australian Iron Ore → </a:t>
            </a:r>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China</a:t>
            </a:r>
            <a:endParaRPr lang="en-US" sz="600" dirty="0"/>
          </a:p>
        </p:txBody>
      </p:sp>
      <p:sp>
        <p:nvSpPr>
          <p:cNvPr id="19" name="Text 17"/>
          <p:cNvSpPr/>
          <p:nvPr/>
        </p:nvSpPr>
        <p:spPr>
          <a:xfrm>
            <a:off x="567630" y="2162473"/>
            <a:ext cx="2553593" cy="371698"/>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Moving 900 million tonnes of iron ore annually across 8,000 km of open ocean, Capesize vessels (180,000+ DWT) make it economically viable at under $10/tonne. The same cargo by air would cost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$5,000–10,000 per tonne</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 rendering Chinese steel production impossible. There is simply no rail alternative across the Indian Ocean.</a:t>
            </a:r>
            <a:endParaRPr lang="en-US" sz="450" dirty="0"/>
          </a:p>
        </p:txBody>
      </p:sp>
      <p:sp>
        <p:nvSpPr>
          <p:cNvPr id="20" name="Shape 18"/>
          <p:cNvSpPr/>
          <p:nvPr/>
        </p:nvSpPr>
        <p:spPr>
          <a:xfrm>
            <a:off x="3223692" y="1975470"/>
            <a:ext cx="2696617" cy="630213"/>
          </a:xfrm>
          <a:prstGeom prst="roundRect">
            <a:avLst>
              <a:gd name="adj" fmla="val 1476"/>
            </a:avLst>
          </a:prstGeom>
          <a:solidFill>
            <a:srgbClr val="FFFFFF"/>
          </a:solidFill>
          <a:ln w="9525">
            <a:solidFill>
              <a:srgbClr val="D8D4D4"/>
            </a:solidFill>
            <a:prstDash val="solid"/>
          </a:ln>
        </p:spPr>
      </p:sp>
      <p:sp>
        <p:nvSpPr>
          <p:cNvPr id="21" name="Text 19"/>
          <p:cNvSpPr/>
          <p:nvPr/>
        </p:nvSpPr>
        <p:spPr>
          <a:xfrm>
            <a:off x="3295204" y="2046982"/>
            <a:ext cx="2553593" cy="96887"/>
          </a:xfrm>
          <a:prstGeom prst="rect">
            <a:avLst/>
          </a:prstGeom>
          <a:noFill/>
          <a:ln/>
        </p:spPr>
        <p:txBody>
          <a:bodyPr wrap="none" lIns="0" tIns="0" rIns="0" bIns="0" rtlCol="0" anchor="t"/>
          <a:lstStyle/>
          <a:p>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Middle East Oil → Global Markets</a:t>
            </a:r>
            <a:endParaRPr lang="en-US" sz="600" dirty="0"/>
          </a:p>
        </p:txBody>
      </p:sp>
      <p:sp>
        <p:nvSpPr>
          <p:cNvPr id="22" name="Text 20"/>
          <p:cNvSpPr/>
          <p:nvPr/>
        </p:nvSpPr>
        <p:spPr>
          <a:xfrm>
            <a:off x="3295204" y="2162473"/>
            <a:ext cx="2553593" cy="371698"/>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VLCC tankers (Very Large Crude Carriers, 300,000+ DWT) transport crude oil from the Persian Gulf to refineries in Asia, Europe, and the Americas. A single VLCC carries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2 million barrels</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 worth ~$180M at current prices — at a voyage cost of roughly $2–4M. Pipeline alternatives exist only regionally; aviation is physically impossible for liquid bulk at scale.</a:t>
            </a:r>
            <a:endParaRPr lang="en-US" sz="450" dirty="0"/>
          </a:p>
        </p:txBody>
      </p:sp>
      <p:sp>
        <p:nvSpPr>
          <p:cNvPr id="23" name="Shape 21"/>
          <p:cNvSpPr/>
          <p:nvPr/>
        </p:nvSpPr>
        <p:spPr>
          <a:xfrm>
            <a:off x="5951265" y="1975470"/>
            <a:ext cx="2696617" cy="630213"/>
          </a:xfrm>
          <a:prstGeom prst="roundRect">
            <a:avLst>
              <a:gd name="adj" fmla="val 1476"/>
            </a:avLst>
          </a:prstGeom>
          <a:solidFill>
            <a:srgbClr val="FFFFFF"/>
          </a:solidFill>
          <a:ln w="9525">
            <a:solidFill>
              <a:srgbClr val="D8D4D4"/>
            </a:solidFill>
            <a:prstDash val="solid"/>
          </a:ln>
        </p:spPr>
      </p:sp>
      <p:sp>
        <p:nvSpPr>
          <p:cNvPr id="24" name="Text 22"/>
          <p:cNvSpPr/>
          <p:nvPr/>
        </p:nvSpPr>
        <p:spPr>
          <a:xfrm>
            <a:off x="6022777" y="2046982"/>
            <a:ext cx="2553593" cy="96887"/>
          </a:xfrm>
          <a:prstGeom prst="rect">
            <a:avLst/>
          </a:prstGeom>
          <a:noFill/>
          <a:ln/>
        </p:spPr>
        <p:txBody>
          <a:bodyPr wrap="none" lIns="0" tIns="0" rIns="0" bIns="0" rtlCol="0" anchor="t"/>
          <a:lstStyle/>
          <a:p>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iPhone Components → Global Assembly</a:t>
            </a:r>
            <a:endParaRPr lang="en-US" sz="600" dirty="0"/>
          </a:p>
        </p:txBody>
      </p:sp>
      <p:sp>
        <p:nvSpPr>
          <p:cNvPr id="25" name="Text 23"/>
          <p:cNvSpPr/>
          <p:nvPr/>
        </p:nvSpPr>
        <p:spPr>
          <a:xfrm>
            <a:off x="6022777" y="2162473"/>
            <a:ext cx="2553593" cy="371698"/>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A single iPhone sources components from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43+ countries</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semiconductors from Taiwan, rare earths from China, aluminum from Australia, display glass from South Korea. Container shipping makes this global supply chain viable — a 40-foot container holds thousands of component shipments at $1,500–3,000 per container, making per-unit freight costs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literally pennies</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a:t>
            </a:r>
            <a:endParaRPr lang="en-US" sz="450" dirty="0"/>
          </a:p>
        </p:txBody>
      </p:sp>
      <p:sp>
        <p:nvSpPr>
          <p:cNvPr id="26" name="Text 24"/>
          <p:cNvSpPr/>
          <p:nvPr/>
        </p:nvSpPr>
        <p:spPr>
          <a:xfrm>
            <a:off x="496119" y="2652192"/>
            <a:ext cx="8151763" cy="155004"/>
          </a:xfrm>
          <a:prstGeom prst="rect">
            <a:avLst/>
          </a:prstGeom>
          <a:noFill/>
          <a:ln/>
        </p:spPr>
        <p:txBody>
          <a:bodyPr wrap="none" lIns="0" tIns="0" rIns="0" bIns="0" rtlCol="0" anchor="t"/>
          <a:lstStyle/>
          <a:p>
            <a:pPr algn="l" indent="0" marL="0">
              <a:lnSpc>
                <a:spcPct val="104000"/>
              </a:lnSpc>
              <a:buNone/>
            </a:pPr>
            <a:r>
              <a:rPr lang="en-US" sz="950" dirty="0">
                <a:solidFill>
                  <a:srgbClr val="030303"/>
                </a:solidFill>
                <a:latin typeface="DM Sans SemiBold" pitchFamily="34" charset="0"/>
                <a:ea typeface="DM Sans SemiBold" pitchFamily="34" charset="-122"/>
                <a:cs typeface="DM Sans SemiBold" pitchFamily="34" charset="-120"/>
              </a:rPr>
              <a:t>Economies of Scale: The Bigger the Ship, the Cheaper the Freight</a:t>
            </a:r>
            <a:endParaRPr lang="en-US" sz="950" dirty="0"/>
          </a:p>
        </p:txBody>
      </p:sp>
      <p:sp>
        <p:nvSpPr>
          <p:cNvPr id="27" name="Text 25"/>
          <p:cNvSpPr/>
          <p:nvPr/>
        </p:nvSpPr>
        <p:spPr>
          <a:xfrm>
            <a:off x="496119" y="2853705"/>
            <a:ext cx="8151763" cy="14867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Shipping exploits one of economics' most powerful forces: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fixed costs spread over ever-larger volumes</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A VLCC carrying 300,000 tonnes costs only marginally more to operate than a vessel carrying 100,000 tonnes — fuel, crew, port fees scale sub-linearly with size. This is why vessel sizes have grown relentlessly over decades.</a:t>
            </a:r>
            <a:endParaRPr lang="en-US" sz="450" dirty="0"/>
          </a:p>
        </p:txBody>
      </p:sp>
      <p:pic>
        <p:nvPicPr>
          <p:cNvPr id="28" name="Image 0" descr="preencoded.png">    </p:cNvPr>
          <p:cNvPicPr>
            <a:picLocks noChangeAspect="1"/>
          </p:cNvPicPr>
          <p:nvPr/>
        </p:nvPicPr>
        <p:blipFill>
          <a:blip r:embed="rId1"/>
          <a:stretch>
            <a:fillRect/>
          </a:stretch>
        </p:blipFill>
        <p:spPr>
          <a:xfrm>
            <a:off x="496119" y="3037210"/>
            <a:ext cx="4075881" cy="248022"/>
          </a:xfrm>
          <a:prstGeom prst="rect">
            <a:avLst/>
          </a:prstGeom>
        </p:spPr>
      </p:pic>
      <p:sp>
        <p:nvSpPr>
          <p:cNvPr id="29" name="Text 26"/>
          <p:cNvSpPr/>
          <p:nvPr/>
        </p:nvSpPr>
        <p:spPr>
          <a:xfrm>
            <a:off x="558105" y="3316188"/>
            <a:ext cx="3951908" cy="96887"/>
          </a:xfrm>
          <a:prstGeom prst="rect">
            <a:avLst/>
          </a:prstGeom>
          <a:noFill/>
          <a:ln/>
        </p:spPr>
        <p:txBody>
          <a:bodyPr wrap="none" lIns="0" tIns="0" rIns="0" bIns="0" rtlCol="0" anchor="t"/>
          <a:lstStyle/>
          <a:p>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Handysize</a:t>
            </a:r>
            <a:endParaRPr lang="en-US" sz="600" dirty="0"/>
          </a:p>
        </p:txBody>
      </p:sp>
      <p:sp>
        <p:nvSpPr>
          <p:cNvPr id="30" name="Text 27"/>
          <p:cNvSpPr/>
          <p:nvPr/>
        </p:nvSpPr>
        <p:spPr>
          <a:xfrm>
            <a:off x="558105" y="3431679"/>
            <a:ext cx="3951908" cy="167283"/>
          </a:xfrm>
          <a:prstGeom prst="rect">
            <a:avLst/>
          </a:prstGeom>
          <a:noFill/>
          <a:ln/>
        </p:spPr>
        <p:txBody>
          <a:bodyPr wrap="square" lIns="0" tIns="0" rIns="0" bIns="0" rtlCol="0" anchor="t"/>
          <a:lstStyle/>
          <a:p>
            <a:pPr algn="l" indent="0" marL="0">
              <a:lnSpc>
                <a:spcPct val="100000"/>
              </a:lnSpc>
              <a:spcAft>
                <a:spcPts val="100"/>
              </a:spcAft>
              <a:buNone/>
            </a:pPr>
            <a:r>
              <a:rPr lang="en-US" sz="450" dirty="0">
                <a:solidFill>
                  <a:srgbClr val="464646"/>
                </a:solidFill>
                <a:latin typeface="Inter Medium" pitchFamily="34" charset="0"/>
                <a:ea typeface="Inter Medium" pitchFamily="34" charset="-122"/>
                <a:cs typeface="Inter Medium" pitchFamily="34" charset="-120"/>
              </a:rPr>
              <a:t>10,000–35,000 DWT</a:t>
            </a:r>
            <a:endParaRPr lang="en-US" sz="450" dirty="0"/>
          </a:p>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Coastal &amp; regional routes, flexible port access</a:t>
            </a:r>
            <a:endParaRPr lang="en-US" sz="450" dirty="0"/>
          </a:p>
        </p:txBody>
      </p:sp>
      <p:pic>
        <p:nvPicPr>
          <p:cNvPr id="31" name="Image 1" descr="preencoded.png">    </p:cNvPr>
          <p:cNvPicPr>
            <a:picLocks noChangeAspect="1"/>
          </p:cNvPicPr>
          <p:nvPr/>
        </p:nvPicPr>
        <p:blipFill>
          <a:blip r:embed="rId2"/>
          <a:stretch>
            <a:fillRect/>
          </a:stretch>
        </p:blipFill>
        <p:spPr>
          <a:xfrm>
            <a:off x="4572000" y="3037210"/>
            <a:ext cx="4075881" cy="248022"/>
          </a:xfrm>
          <a:prstGeom prst="rect">
            <a:avLst/>
          </a:prstGeom>
        </p:spPr>
      </p:pic>
      <p:sp>
        <p:nvSpPr>
          <p:cNvPr id="32" name="Text 28"/>
          <p:cNvSpPr/>
          <p:nvPr/>
        </p:nvSpPr>
        <p:spPr>
          <a:xfrm>
            <a:off x="4633987" y="3316188"/>
            <a:ext cx="3951908" cy="96887"/>
          </a:xfrm>
          <a:prstGeom prst="rect">
            <a:avLst/>
          </a:prstGeom>
          <a:noFill/>
          <a:ln/>
        </p:spPr>
        <p:txBody>
          <a:bodyPr wrap="none" lIns="0" tIns="0" rIns="0" bIns="0" rtlCol="0" anchor="t"/>
          <a:lstStyle/>
          <a:p>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Panamax</a:t>
            </a:r>
            <a:endParaRPr lang="en-US" sz="600" dirty="0"/>
          </a:p>
        </p:txBody>
      </p:sp>
      <p:sp>
        <p:nvSpPr>
          <p:cNvPr id="33" name="Text 29"/>
          <p:cNvSpPr/>
          <p:nvPr/>
        </p:nvSpPr>
        <p:spPr>
          <a:xfrm>
            <a:off x="4633987" y="3431679"/>
            <a:ext cx="3951908" cy="167283"/>
          </a:xfrm>
          <a:prstGeom prst="rect">
            <a:avLst/>
          </a:prstGeom>
          <a:noFill/>
          <a:ln/>
        </p:spPr>
        <p:txBody>
          <a:bodyPr wrap="square" lIns="0" tIns="0" rIns="0" bIns="0" rtlCol="0" anchor="t"/>
          <a:lstStyle/>
          <a:p>
            <a:pPr algn="l" indent="0" marL="0">
              <a:lnSpc>
                <a:spcPct val="100000"/>
              </a:lnSpc>
              <a:spcAft>
                <a:spcPts val="100"/>
              </a:spcAft>
              <a:buNone/>
            </a:pPr>
            <a:r>
              <a:rPr lang="en-US" sz="450" dirty="0">
                <a:solidFill>
                  <a:srgbClr val="464646"/>
                </a:solidFill>
                <a:latin typeface="Inter Medium" pitchFamily="34" charset="0"/>
                <a:ea typeface="Inter Medium" pitchFamily="34" charset="-122"/>
                <a:cs typeface="Inter Medium" pitchFamily="34" charset="-120"/>
              </a:rPr>
              <a:t>60,000–80,000 DWT</a:t>
            </a:r>
            <a:endParaRPr lang="en-US" sz="450" dirty="0"/>
          </a:p>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Panama Canal-sized, grain &amp; coal trades</a:t>
            </a:r>
            <a:endParaRPr lang="en-US" sz="450" dirty="0"/>
          </a:p>
        </p:txBody>
      </p:sp>
      <p:pic>
        <p:nvPicPr>
          <p:cNvPr id="34" name="Image 2" descr="preencoded.png">    </p:cNvPr>
          <p:cNvPicPr>
            <a:picLocks noChangeAspect="1"/>
          </p:cNvPicPr>
          <p:nvPr/>
        </p:nvPicPr>
        <p:blipFill>
          <a:blip r:embed="rId3"/>
          <a:stretch>
            <a:fillRect/>
          </a:stretch>
        </p:blipFill>
        <p:spPr>
          <a:xfrm>
            <a:off x="496119" y="3660949"/>
            <a:ext cx="4075881" cy="248022"/>
          </a:xfrm>
          <a:prstGeom prst="rect">
            <a:avLst/>
          </a:prstGeom>
        </p:spPr>
      </p:pic>
      <p:sp>
        <p:nvSpPr>
          <p:cNvPr id="35" name="Text 30"/>
          <p:cNvSpPr/>
          <p:nvPr/>
        </p:nvSpPr>
        <p:spPr>
          <a:xfrm>
            <a:off x="558105" y="3939927"/>
            <a:ext cx="3951908" cy="96887"/>
          </a:xfrm>
          <a:prstGeom prst="rect">
            <a:avLst/>
          </a:prstGeom>
          <a:noFill/>
          <a:ln/>
        </p:spPr>
        <p:txBody>
          <a:bodyPr wrap="none" lIns="0" tIns="0" rIns="0" bIns="0" rtlCol="0" anchor="t"/>
          <a:lstStyle/>
          <a:p>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Capesize</a:t>
            </a:r>
            <a:endParaRPr lang="en-US" sz="600" dirty="0"/>
          </a:p>
        </p:txBody>
      </p:sp>
      <p:sp>
        <p:nvSpPr>
          <p:cNvPr id="36" name="Text 31"/>
          <p:cNvSpPr/>
          <p:nvPr/>
        </p:nvSpPr>
        <p:spPr>
          <a:xfrm>
            <a:off x="558105" y="4055418"/>
            <a:ext cx="3951908" cy="167283"/>
          </a:xfrm>
          <a:prstGeom prst="rect">
            <a:avLst/>
          </a:prstGeom>
          <a:noFill/>
          <a:ln/>
        </p:spPr>
        <p:txBody>
          <a:bodyPr wrap="square" lIns="0" tIns="0" rIns="0" bIns="0" rtlCol="0" anchor="t"/>
          <a:lstStyle/>
          <a:p>
            <a:pPr algn="l" indent="0" marL="0">
              <a:lnSpc>
                <a:spcPct val="100000"/>
              </a:lnSpc>
              <a:spcAft>
                <a:spcPts val="100"/>
              </a:spcAft>
              <a:buNone/>
            </a:pPr>
            <a:r>
              <a:rPr lang="en-US" sz="450" dirty="0">
                <a:solidFill>
                  <a:srgbClr val="464646"/>
                </a:solidFill>
                <a:latin typeface="Inter Medium" pitchFamily="34" charset="0"/>
                <a:ea typeface="Inter Medium" pitchFamily="34" charset="-122"/>
                <a:cs typeface="Inter Medium" pitchFamily="34" charset="-120"/>
              </a:rPr>
              <a:t>100,000–200,000 DWT</a:t>
            </a:r>
            <a:endParaRPr lang="en-US" sz="450" dirty="0"/>
          </a:p>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Iron ore &amp; coal, too large for canals</a:t>
            </a:r>
            <a:endParaRPr lang="en-US" sz="450" dirty="0"/>
          </a:p>
        </p:txBody>
      </p:sp>
      <p:pic>
        <p:nvPicPr>
          <p:cNvPr id="37" name="Image 3" descr="preencoded.png">    </p:cNvPr>
          <p:cNvPicPr>
            <a:picLocks noChangeAspect="1"/>
          </p:cNvPicPr>
          <p:nvPr/>
        </p:nvPicPr>
        <p:blipFill>
          <a:blip r:embed="rId4"/>
          <a:stretch>
            <a:fillRect/>
          </a:stretch>
        </p:blipFill>
        <p:spPr>
          <a:xfrm>
            <a:off x="4572000" y="3660949"/>
            <a:ext cx="4075881" cy="248022"/>
          </a:xfrm>
          <a:prstGeom prst="rect">
            <a:avLst/>
          </a:prstGeom>
        </p:spPr>
      </p:pic>
      <p:sp>
        <p:nvSpPr>
          <p:cNvPr id="38" name="Text 32"/>
          <p:cNvSpPr/>
          <p:nvPr/>
        </p:nvSpPr>
        <p:spPr>
          <a:xfrm>
            <a:off x="4633987" y="3939927"/>
            <a:ext cx="3951908" cy="96887"/>
          </a:xfrm>
          <a:prstGeom prst="rect">
            <a:avLst/>
          </a:prstGeom>
          <a:noFill/>
          <a:ln/>
        </p:spPr>
        <p:txBody>
          <a:bodyPr wrap="none" lIns="0" tIns="0" rIns="0" bIns="0" rtlCol="0" anchor="t"/>
          <a:lstStyle/>
          <a:p>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VLCC / ULCC</a:t>
            </a:r>
            <a:endParaRPr lang="en-US" sz="600" dirty="0"/>
          </a:p>
        </p:txBody>
      </p:sp>
      <p:sp>
        <p:nvSpPr>
          <p:cNvPr id="39" name="Text 33"/>
          <p:cNvSpPr/>
          <p:nvPr/>
        </p:nvSpPr>
        <p:spPr>
          <a:xfrm>
            <a:off x="4633987" y="4055418"/>
            <a:ext cx="3951908" cy="167283"/>
          </a:xfrm>
          <a:prstGeom prst="rect">
            <a:avLst/>
          </a:prstGeom>
          <a:noFill/>
          <a:ln/>
        </p:spPr>
        <p:txBody>
          <a:bodyPr wrap="square" lIns="0" tIns="0" rIns="0" bIns="0" rtlCol="0" anchor="t"/>
          <a:lstStyle/>
          <a:p>
            <a:pPr algn="l" indent="0" marL="0">
              <a:lnSpc>
                <a:spcPct val="100000"/>
              </a:lnSpc>
              <a:spcAft>
                <a:spcPts val="100"/>
              </a:spcAft>
              <a:buNone/>
            </a:pPr>
            <a:r>
              <a:rPr lang="en-US" sz="450" dirty="0">
                <a:solidFill>
                  <a:srgbClr val="464646"/>
                </a:solidFill>
                <a:latin typeface="Inter Medium" pitchFamily="34" charset="0"/>
                <a:ea typeface="Inter Medium" pitchFamily="34" charset="-122"/>
                <a:cs typeface="Inter Medium" pitchFamily="34" charset="-120"/>
              </a:rPr>
              <a:t>300,000–550,000 DWT</a:t>
            </a:r>
            <a:endParaRPr lang="en-US" sz="450" dirty="0"/>
          </a:p>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Crude oil supertankers, maximum economies of scale</a:t>
            </a:r>
            <a:endParaRPr lang="en-US" sz="450" dirty="0"/>
          </a:p>
        </p:txBody>
      </p:sp>
      <p:sp>
        <p:nvSpPr>
          <p:cNvPr id="40" name="Text 34"/>
          <p:cNvSpPr/>
          <p:nvPr/>
        </p:nvSpPr>
        <p:spPr>
          <a:xfrm>
            <a:off x="496119" y="4331196"/>
            <a:ext cx="8151763" cy="155004"/>
          </a:xfrm>
          <a:prstGeom prst="rect">
            <a:avLst/>
          </a:prstGeom>
          <a:noFill/>
          <a:ln/>
        </p:spPr>
        <p:txBody>
          <a:bodyPr wrap="none" lIns="0" tIns="0" rIns="0" bIns="0" rtlCol="0" anchor="t"/>
          <a:lstStyle/>
          <a:p>
            <a:pPr algn="l" indent="0" marL="0">
              <a:lnSpc>
                <a:spcPct val="104000"/>
              </a:lnSpc>
              <a:buNone/>
            </a:pPr>
            <a:r>
              <a:rPr lang="en-US" sz="950" dirty="0">
                <a:solidFill>
                  <a:srgbClr val="030303"/>
                </a:solidFill>
                <a:latin typeface="DM Sans SemiBold" pitchFamily="34" charset="0"/>
                <a:ea typeface="DM Sans SemiBold" pitchFamily="34" charset="-122"/>
                <a:cs typeface="DM Sans SemiBold" pitchFamily="34" charset="-120"/>
              </a:rPr>
              <a:t>Fuel Efficiency &amp; Decarbonization Pressure</a:t>
            </a:r>
            <a:endParaRPr lang="en-US" sz="950" dirty="0"/>
          </a:p>
        </p:txBody>
      </p:sp>
      <p:sp>
        <p:nvSpPr>
          <p:cNvPr id="41" name="Text 35"/>
          <p:cNvSpPr/>
          <p:nvPr/>
        </p:nvSpPr>
        <p:spPr>
          <a:xfrm>
            <a:off x="496119" y="4563666"/>
            <a:ext cx="4000277" cy="96887"/>
          </a:xfrm>
          <a:prstGeom prst="rect">
            <a:avLst/>
          </a:prstGeom>
          <a:noFill/>
          <a:ln/>
        </p:spPr>
        <p:txBody>
          <a:bodyPr wrap="none" lIns="0" tIns="0" rIns="0" bIns="0" rtlCol="0" anchor="t"/>
          <a:lstStyle/>
          <a:p>
            <a:pPr algn="l" indent="0" marL="0">
              <a:lnSpc>
                <a:spcPct val="104000"/>
              </a:lnSpc>
              <a:buNone/>
            </a:pPr>
            <a:r>
              <a:rPr lang="en-US" sz="600" dirty="0">
                <a:solidFill>
                  <a:srgbClr val="030303"/>
                </a:solidFill>
                <a:latin typeface="DM Sans SemiBold" pitchFamily="34" charset="0"/>
                <a:ea typeface="DM Sans SemiBold" pitchFamily="34" charset="-122"/>
                <a:cs typeface="DM Sans SemiBold" pitchFamily="34" charset="-120"/>
              </a:rPr>
              <a:t>How Ships Became More Efficient</a:t>
            </a:r>
            <a:endParaRPr lang="en-US" sz="600" dirty="0"/>
          </a:p>
        </p:txBody>
      </p:sp>
      <p:sp>
        <p:nvSpPr>
          <p:cNvPr id="42" name="Text 36"/>
          <p:cNvSpPr/>
          <p:nvPr/>
        </p:nvSpPr>
        <p:spPr>
          <a:xfrm>
            <a:off x="496119" y="4691509"/>
            <a:ext cx="4000277" cy="563538"/>
          </a:xfrm>
          <a:prstGeom prst="rect">
            <a:avLst/>
          </a:prstGeom>
          <a:noFill/>
          <a:ln/>
        </p:spPr>
        <p:txBody>
          <a:bodyPr wrap="square" lIns="0" tIns="0" rIns="0" bIns="0" rtlCol="0" anchor="t">
            <a:normAutofit/>
          </a:bodyPr>
          <a:lstStyle/>
          <a:p>
            <a:pPr algn="l" marL="91440" indent="-91440">
              <a:lnSpc>
                <a:spcPct val="100000"/>
              </a:lnSpc>
              <a:buSzPct val="100000"/>
              <a:buChar char="•"/>
            </a:pPr>
            <a:r>
              <a:rPr lang="en-US" sz="450" b="1" dirty="0">
                <a:solidFill>
                  <a:srgbClr val="464646"/>
                </a:solidFill>
                <a:latin typeface="Inter Bold" pitchFamily="34" charset="0"/>
                <a:ea typeface="Inter Bold" pitchFamily="34" charset="-122"/>
                <a:cs typeface="Inter Bold" pitchFamily="34" charset="-120"/>
              </a:rPr>
              <a:t>Slow steaming:</a:t>
            </a:r>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 Reducing speed from 25 to 12 knots cuts fuel consumption by up to 50%, as power required scales with the cube of speed</a:t>
            </a:r>
            <a:endParaRPr lang="en-US" sz="450" dirty="0"/>
          </a:p>
          <a:p>
            <a:pPr algn="l" marL="91440" indent="-91440">
              <a:lnSpc>
                <a:spcPct val="100000"/>
              </a:lnSpc>
              <a:buSzPct val="100000"/>
              <a:buChar char="•"/>
            </a:pPr>
            <a:r>
              <a:rPr lang="en-US" sz="450" b="1" dirty="0">
                <a:solidFill>
                  <a:srgbClr val="464646"/>
                </a:solidFill>
                <a:latin typeface="Inter Bold" pitchFamily="34" charset="0"/>
                <a:ea typeface="Inter Bold" pitchFamily="34" charset="-122"/>
                <a:cs typeface="Inter Bold" pitchFamily="34" charset="-120"/>
              </a:rPr>
              <a:t>Hull form optimization:</a:t>
            </a:r>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 Modern bulbous bows and anti-fouling coatings reduce drag by 10–15%</a:t>
            </a:r>
            <a:endParaRPr lang="en-US" sz="450" dirty="0"/>
          </a:p>
          <a:p>
            <a:pPr algn="l" marL="91440" indent="-91440">
              <a:lnSpc>
                <a:spcPct val="100000"/>
              </a:lnSpc>
              <a:buSzPct val="100000"/>
              <a:buChar char="•"/>
            </a:pPr>
            <a:r>
              <a:rPr lang="en-US" sz="450" b="1" dirty="0">
                <a:solidFill>
                  <a:srgbClr val="464646"/>
                </a:solidFill>
                <a:latin typeface="Inter Bold" pitchFamily="34" charset="0"/>
                <a:ea typeface="Inter Bold" pitchFamily="34" charset="-122"/>
                <a:cs typeface="Inter Bold" pitchFamily="34" charset="-120"/>
              </a:rPr>
              <a:t>Engine innovations:</a:t>
            </a:r>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 Two-stroke diesel engines now exceed 55% thermal efficiency — among the highest of any combustion engine</a:t>
            </a:r>
            <a:endParaRPr lang="en-US" sz="450" dirty="0"/>
          </a:p>
          <a:p>
            <a:pPr algn="l" marL="91440" indent="-91440">
              <a:lnSpc>
                <a:spcPct val="100000"/>
              </a:lnSpc>
              <a:buSzPct val="100000"/>
              <a:buChar char="•"/>
            </a:pPr>
            <a:r>
              <a:rPr lang="en-US" sz="450" b="1" dirty="0">
                <a:solidFill>
                  <a:srgbClr val="464646"/>
                </a:solidFill>
                <a:latin typeface="Inter Bold" pitchFamily="34" charset="0"/>
                <a:ea typeface="Inter Bold" pitchFamily="34" charset="-122"/>
                <a:cs typeface="Inter Bold" pitchFamily="34" charset="-120"/>
              </a:rPr>
              <a:t>Waste heat recovery:</a:t>
            </a:r>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 Systems that capture exhaust energy for onboard power generation</a:t>
            </a:r>
            <a:endParaRPr lang="en-US" sz="450" dirty="0"/>
          </a:p>
          <a:p>
            <a:pPr algn="l" marL="91440" indent="-91440">
              <a:lnSpc>
                <a:spcPct val="100000"/>
              </a:lnSpc>
              <a:buSzPct val="100000"/>
              <a:buChar char="•"/>
            </a:pPr>
            <a:r>
              <a:rPr lang="en-US" sz="450" b="1" dirty="0">
                <a:solidFill>
                  <a:srgbClr val="464646"/>
                </a:solidFill>
                <a:latin typeface="Inter Bold" pitchFamily="34" charset="0"/>
                <a:ea typeface="Inter Bold" pitchFamily="34" charset="-122"/>
                <a:cs typeface="Inter Bold" pitchFamily="34" charset="-120"/>
              </a:rPr>
              <a:t>Air lubrication:</a:t>
            </a:r>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 Bubble systems beneath the hull reduce friction with the water</a:t>
            </a:r>
            <a:endParaRPr lang="en-US" sz="450" dirty="0"/>
          </a:p>
        </p:txBody>
      </p:sp>
      <p:sp>
        <p:nvSpPr>
          <p:cNvPr id="43" name="Text 37"/>
          <p:cNvSpPr/>
          <p:nvPr/>
        </p:nvSpPr>
        <p:spPr>
          <a:xfrm>
            <a:off x="4652367" y="4563666"/>
            <a:ext cx="4000277" cy="96887"/>
          </a:xfrm>
          <a:prstGeom prst="rect">
            <a:avLst/>
          </a:prstGeom>
          <a:noFill/>
          <a:ln/>
        </p:spPr>
        <p:txBody>
          <a:bodyPr wrap="none" lIns="0" tIns="0" rIns="0" bIns="0" rtlCol="0" anchor="t"/>
          <a:lstStyle/>
          <a:p>
            <a:pPr algn="l" indent="0" marL="0">
              <a:lnSpc>
                <a:spcPct val="104000"/>
              </a:lnSpc>
              <a:buNone/>
            </a:pPr>
            <a:r>
              <a:rPr lang="en-US" sz="600" dirty="0">
                <a:solidFill>
                  <a:srgbClr val="030303"/>
                </a:solidFill>
                <a:latin typeface="DM Sans SemiBold" pitchFamily="34" charset="0"/>
                <a:ea typeface="DM Sans SemiBold" pitchFamily="34" charset="-122"/>
                <a:cs typeface="DM Sans SemiBold" pitchFamily="34" charset="-120"/>
              </a:rPr>
              <a:t>The Carbon Paradox</a:t>
            </a:r>
            <a:endParaRPr lang="en-US" sz="600" dirty="0"/>
          </a:p>
        </p:txBody>
      </p:sp>
      <p:sp>
        <p:nvSpPr>
          <p:cNvPr id="44" name="Text 38"/>
          <p:cNvSpPr/>
          <p:nvPr/>
        </p:nvSpPr>
        <p:spPr>
          <a:xfrm>
            <a:off x="4652367" y="4691509"/>
            <a:ext cx="4000277" cy="250924"/>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Shipping is the </a:t>
            </a:r>
            <a:pPr algn="l" indent="0" marL="0">
              <a:lnSpc>
                <a:spcPct val="100000"/>
              </a:lnSpc>
              <a:buNone/>
            </a:pPr>
            <a:r>
              <a:rPr lang="en-US" sz="450" i="1" dirty="0">
                <a:solidFill>
                  <a:srgbClr val="464646"/>
                </a:solidFill>
                <a:latin typeface="Inter Medium" pitchFamily="34" charset="0"/>
                <a:ea typeface="Inter Medium" pitchFamily="34" charset="-122"/>
                <a:cs typeface="Inter Medium" pitchFamily="34" charset="-120"/>
              </a:rPr>
              <a:t>most</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fuel-efficient mode per tonne-km — yet still emits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~1 billion tonnes of CO₂ annually</a:t>
            </a:r>
            <a:pPr algn="l" indent="0" marL="0">
              <a:lnSpc>
                <a:spcPct val="100000"/>
              </a:lnSpc>
              <a:spcAft>
                <a:spcPts val="200"/>
              </a:spcAft>
              <a:buNone/>
            </a:pPr>
            <a:r>
              <a:rPr lang="en-US" sz="450" dirty="0">
                <a:solidFill>
                  <a:srgbClr val="464646"/>
                </a:solidFill>
                <a:latin typeface="Inter Medium" pitchFamily="34" charset="0"/>
                <a:ea typeface="Inter Medium" pitchFamily="34" charset="-122"/>
                <a:cs typeface="Inter Medium" pitchFamily="34" charset="-120"/>
              </a:rPr>
              <a:t> (≈2.5% of global emissions) simply due to its enormous scale.</a:t>
            </a:r>
            <a:endParaRPr lang="en-US" sz="450" dirty="0"/>
          </a:p>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The IMO targets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net-zero emissions by 2050</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driving investment in:</a:t>
            </a:r>
            <a:endParaRPr lang="en-US" sz="450" dirty="0"/>
          </a:p>
        </p:txBody>
      </p:sp>
      <p:sp>
        <p:nvSpPr>
          <p:cNvPr id="45" name="Text 39"/>
          <p:cNvSpPr/>
          <p:nvPr/>
        </p:nvSpPr>
        <p:spPr>
          <a:xfrm>
            <a:off x="4652367" y="4970338"/>
            <a:ext cx="4000277" cy="329729"/>
          </a:xfrm>
          <a:prstGeom prst="rect">
            <a:avLst/>
          </a:prstGeom>
          <a:noFill/>
          <a:ln/>
        </p:spPr>
        <p:txBody>
          <a:bodyPr wrap="square" lIns="0" tIns="0" rIns="0" bIns="0" rtlCol="0" anchor="t">
            <a:normAutofit/>
          </a:bodyPr>
          <a:lstStyle/>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LNG and methanol dual-fuel vessels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Green ammonia propulsion (zero carbon at combustion)</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Wind-assisted propulsion (Flettner rotors, rigid sails)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Nuclear propulsion (early-stage commercial feasibility)</a:t>
            </a:r>
            <a:endParaRPr lang="en-US" sz="450" dirty="0"/>
          </a:p>
        </p:txBody>
      </p:sp>
      <p:sp>
        <p:nvSpPr>
          <p:cNvPr id="46" name="Shape 40"/>
          <p:cNvSpPr/>
          <p:nvPr/>
        </p:nvSpPr>
        <p:spPr>
          <a:xfrm>
            <a:off x="4652367" y="5334893"/>
            <a:ext cx="4000277" cy="235446"/>
          </a:xfrm>
          <a:prstGeom prst="roundRect">
            <a:avLst>
              <a:gd name="adj" fmla="val 3951"/>
            </a:avLst>
          </a:prstGeom>
          <a:solidFill>
            <a:srgbClr val="D4F7EC"/>
          </a:solidFill>
          <a:ln/>
        </p:spPr>
      </p:sp>
      <p:pic>
        <p:nvPicPr>
          <p:cNvPr id="47" name="Image 4" descr="preencoded.png">    </p:cNvPr>
          <p:cNvPicPr>
            <a:picLocks noChangeAspect="1"/>
          </p:cNvPicPr>
          <p:nvPr/>
        </p:nvPicPr>
        <p:blipFill>
          <a:blip r:embed="rId5"/>
          <a:stretch>
            <a:fillRect/>
          </a:stretch>
        </p:blipFill>
        <p:spPr>
          <a:xfrm>
            <a:off x="4714354" y="5415260"/>
            <a:ext cx="77465" cy="61987"/>
          </a:xfrm>
          <a:prstGeom prst="rect">
            <a:avLst/>
          </a:prstGeom>
        </p:spPr>
      </p:pic>
      <p:sp>
        <p:nvSpPr>
          <p:cNvPr id="48" name="Text 41"/>
          <p:cNvSpPr/>
          <p:nvPr/>
        </p:nvSpPr>
        <p:spPr>
          <a:xfrm>
            <a:off x="4853806" y="5378276"/>
            <a:ext cx="3736851" cy="14867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000000"/>
                </a:solidFill>
                <a:latin typeface="Inter Medium" pitchFamily="34" charset="0"/>
                <a:ea typeface="Inter Medium" pitchFamily="34" charset="-122"/>
                <a:cs typeface="Inter Medium" pitchFamily="34" charset="-120"/>
              </a:rPr>
              <a:t>The efficiency advantage of shipping is so large that even with decarbonization costs added, it will remain the lowest-cost transport mode for bulk trade for the foreseeable future.</a:t>
            </a:r>
            <a:endParaRPr lang="en-US" sz="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1360215"/>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The Importance of Shipping</a:t>
            </a:r>
            <a:endParaRPr lang="en-US" sz="2400" dirty="0"/>
          </a:p>
        </p:txBody>
      </p:sp>
      <p:sp>
        <p:nvSpPr>
          <p:cNvPr id="3" name="Shape 1"/>
          <p:cNvSpPr/>
          <p:nvPr/>
        </p:nvSpPr>
        <p:spPr>
          <a:xfrm>
            <a:off x="406822" y="1933798"/>
            <a:ext cx="4103191" cy="1849487"/>
          </a:xfrm>
          <a:prstGeom prst="roundRect">
            <a:avLst>
              <a:gd name="adj" fmla="val 1006"/>
            </a:avLst>
          </a:prstGeom>
          <a:solidFill>
            <a:srgbClr val="1C9770"/>
          </a:solidFill>
          <a:ln/>
        </p:spPr>
      </p:sp>
      <p:sp>
        <p:nvSpPr>
          <p:cNvPr id="4" name="Text 2"/>
          <p:cNvSpPr/>
          <p:nvPr/>
        </p:nvSpPr>
        <p:spPr>
          <a:xfrm>
            <a:off x="530796" y="2057772"/>
            <a:ext cx="3855244"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Economic Importance</a:t>
            </a:r>
            <a:endParaRPr lang="en-US" sz="1200" dirty="0"/>
          </a:p>
        </p:txBody>
      </p:sp>
      <p:sp>
        <p:nvSpPr>
          <p:cNvPr id="5" name="Text 3"/>
          <p:cNvSpPr/>
          <p:nvPr/>
        </p:nvSpPr>
        <p:spPr>
          <a:xfrm>
            <a:off x="530796" y="2375595"/>
            <a:ext cx="3855244" cy="1364307"/>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000000"/>
                </a:solidFill>
                <a:latin typeface="Inter Medium" pitchFamily="34" charset="0"/>
                <a:ea typeface="Inter Medium" pitchFamily="34" charset="-122"/>
                <a:cs typeface="Inter Medium" pitchFamily="34" charset="-120"/>
              </a:rPr>
              <a:t>Facilitates international trade across all major economies</a:t>
            </a:r>
            <a:endParaRPr lang="en-US" sz="950" dirty="0"/>
          </a:p>
          <a:p>
            <a:pPr algn="l" marL="193040" indent="-193040">
              <a:lnSpc>
                <a:spcPct val="133000"/>
              </a:lnSpc>
              <a:buSzPct val="100000"/>
              <a:buChar char="•"/>
            </a:pPr>
            <a:r>
              <a:rPr lang="en-US" sz="950" dirty="0">
                <a:solidFill>
                  <a:srgbClr val="000000"/>
                </a:solidFill>
                <a:latin typeface="Inter Medium" pitchFamily="34" charset="0"/>
                <a:ea typeface="Inter Medium" pitchFamily="34" charset="-122"/>
                <a:cs typeface="Inter Medium" pitchFamily="34" charset="-120"/>
              </a:rPr>
              <a:t>Supports industrial production by ensuring raw material supply</a:t>
            </a:r>
            <a:endParaRPr lang="en-US" sz="950" dirty="0"/>
          </a:p>
          <a:p>
            <a:pPr algn="l" marL="193040" indent="-193040">
              <a:lnSpc>
                <a:spcPct val="133000"/>
              </a:lnSpc>
              <a:buSzPct val="100000"/>
              <a:buChar char="•"/>
            </a:pPr>
            <a:r>
              <a:rPr lang="en-US" sz="950" dirty="0">
                <a:solidFill>
                  <a:srgbClr val="000000"/>
                </a:solidFill>
                <a:latin typeface="Inter Medium" pitchFamily="34" charset="0"/>
                <a:ea typeface="Inter Medium" pitchFamily="34" charset="-122"/>
                <a:cs typeface="Inter Medium" pitchFamily="34" charset="-120"/>
              </a:rPr>
              <a:t>Creates direct and indirect employment for millions globally</a:t>
            </a:r>
            <a:endParaRPr lang="en-US" sz="950" dirty="0"/>
          </a:p>
          <a:p>
            <a:pPr algn="l" marL="193040" indent="-193040">
              <a:lnSpc>
                <a:spcPct val="133000"/>
              </a:lnSpc>
              <a:buSzPct val="100000"/>
              <a:buChar char="•"/>
            </a:pPr>
            <a:r>
              <a:rPr lang="en-US" sz="950" dirty="0">
                <a:solidFill>
                  <a:srgbClr val="000000"/>
                </a:solidFill>
                <a:latin typeface="Inter Medium" pitchFamily="34" charset="0"/>
                <a:ea typeface="Inter Medium" pitchFamily="34" charset="-122"/>
                <a:cs typeface="Inter Medium" pitchFamily="34" charset="-120"/>
              </a:rPr>
              <a:t>Enables energy security through crude oil and LNG transport</a:t>
            </a:r>
            <a:endParaRPr lang="en-US" sz="950" dirty="0"/>
          </a:p>
          <a:p>
            <a:pPr algn="l" marL="193040" indent="-193040">
              <a:lnSpc>
                <a:spcPct val="133000"/>
              </a:lnSpc>
              <a:buSzPct val="100000"/>
              <a:buChar char="•"/>
            </a:pPr>
            <a:r>
              <a:rPr lang="en-US" sz="950" dirty="0">
                <a:solidFill>
                  <a:srgbClr val="000000"/>
                </a:solidFill>
                <a:latin typeface="Inter Medium" pitchFamily="34" charset="0"/>
                <a:ea typeface="Inter Medium" pitchFamily="34" charset="-122"/>
                <a:cs typeface="Inter Medium" pitchFamily="34" charset="-120"/>
              </a:rPr>
              <a:t>Drives national GDP growth, especially in maritime nations</a:t>
            </a:r>
            <a:endParaRPr lang="en-US" sz="950" dirty="0"/>
          </a:p>
        </p:txBody>
      </p:sp>
      <p:sp>
        <p:nvSpPr>
          <p:cNvPr id="6" name="Text 4"/>
          <p:cNvSpPr/>
          <p:nvPr/>
        </p:nvSpPr>
        <p:spPr>
          <a:xfrm>
            <a:off x="4728046" y="2057772"/>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Strategic Importance</a:t>
            </a:r>
            <a:endParaRPr lang="en-US" sz="1200" dirty="0"/>
          </a:p>
        </p:txBody>
      </p:sp>
      <p:sp>
        <p:nvSpPr>
          <p:cNvPr id="7" name="Text 5"/>
          <p:cNvSpPr/>
          <p:nvPr/>
        </p:nvSpPr>
        <p:spPr>
          <a:xfrm>
            <a:off x="4728046" y="2375595"/>
            <a:ext cx="3924598" cy="1364307"/>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National security and naval logistics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Humanitarian aid delivery in disaster zones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Offshore resource development (oil, gas, wind)</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Maritime scientific research and oceanography</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Blue economy initiatives: aquaculture, seabed mining, ecotourism</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346844"/>
            <a:ext cx="8151763" cy="296763"/>
          </a:xfrm>
          <a:prstGeom prst="rect">
            <a:avLst/>
          </a:prstGeom>
          <a:noFill/>
          <a:ln/>
        </p:spPr>
        <p:txBody>
          <a:bodyPr wrap="none" lIns="0" tIns="0" rIns="0" bIns="0" rtlCol="0" anchor="t"/>
          <a:lstStyle/>
          <a:p>
            <a:pPr algn="l" indent="0" marL="0">
              <a:lnSpc>
                <a:spcPct val="104000"/>
              </a:lnSpc>
              <a:buNone/>
            </a:pPr>
            <a:r>
              <a:rPr lang="en-US" sz="1850" dirty="0">
                <a:solidFill>
                  <a:srgbClr val="030303"/>
                </a:solidFill>
                <a:latin typeface="DM Sans SemiBold" pitchFamily="34" charset="0"/>
                <a:ea typeface="DM Sans SemiBold" pitchFamily="34" charset="-122"/>
                <a:cs typeface="DM Sans SemiBold" pitchFamily="34" charset="-120"/>
              </a:rPr>
              <a:t>Major Shipping Segments: An Overview</a:t>
            </a:r>
            <a:endParaRPr lang="en-US" sz="1850" dirty="0"/>
          </a:p>
        </p:txBody>
      </p:sp>
      <p:sp>
        <p:nvSpPr>
          <p:cNvPr id="3" name="Text 1"/>
          <p:cNvSpPr/>
          <p:nvPr/>
        </p:nvSpPr>
        <p:spPr>
          <a:xfrm>
            <a:off x="496119" y="789012"/>
            <a:ext cx="8151763" cy="268188"/>
          </a:xfrm>
          <a:prstGeom prst="rect">
            <a:avLst/>
          </a:prstGeom>
          <a:noFill/>
          <a:ln/>
        </p:spPr>
        <p:txBody>
          <a:bodyPr wrap="square" lIns="0" tIns="0" rIns="0" bIns="0" rtlCol="0" anchor="t">
            <a:normAutofit/>
          </a:bodyPr>
          <a:lstStyle/>
          <a:p>
            <a:pPr algn="l" indent="0" marL="0">
              <a:lnSpc>
                <a:spcPct val="118000"/>
              </a:lnSpc>
              <a:buNone/>
            </a:pPr>
            <a:r>
              <a:rPr lang="en-US" sz="700" dirty="0">
                <a:solidFill>
                  <a:srgbClr val="464646"/>
                </a:solidFill>
                <a:latin typeface="Inter Medium" pitchFamily="34" charset="0"/>
                <a:ea typeface="Inter Medium" pitchFamily="34" charset="-122"/>
                <a:cs typeface="Inter Medium" pitchFamily="34" charset="-120"/>
              </a:rPr>
              <a:t>The global merchant fleet is organized into distinct segments based on cargo type and vessel design. Each segment has its own economics, risk profile, and financing characteristics.</a:t>
            </a:r>
            <a:endParaRPr lang="en-US" sz="700" dirty="0"/>
          </a:p>
        </p:txBody>
      </p:sp>
      <p:pic>
        <p:nvPicPr>
          <p:cNvPr id="4" name="Image 0" descr="preencoded.png">    </p:cNvPr>
          <p:cNvPicPr>
            <a:picLocks noChangeAspect="1"/>
          </p:cNvPicPr>
          <p:nvPr/>
        </p:nvPicPr>
        <p:blipFill>
          <a:blip r:embed="rId1"/>
          <a:stretch>
            <a:fillRect/>
          </a:stretch>
        </p:blipFill>
        <p:spPr>
          <a:xfrm>
            <a:off x="496119" y="1138982"/>
            <a:ext cx="6553200" cy="36576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698971"/>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Dry Bulk Shipping</a:t>
            </a:r>
            <a:endParaRPr lang="en-US" sz="2400" dirty="0"/>
          </a:p>
        </p:txBody>
      </p:sp>
      <p:pic>
        <p:nvPicPr>
          <p:cNvPr id="3" name="Image 0" descr="preencoded.png">    </p:cNvPr>
          <p:cNvPicPr>
            <a:picLocks noChangeAspect="1"/>
          </p:cNvPicPr>
          <p:nvPr/>
        </p:nvPicPr>
        <p:blipFill>
          <a:blip r:embed="rId1"/>
          <a:stretch>
            <a:fillRect/>
          </a:stretch>
        </p:blipFill>
        <p:spPr>
          <a:xfrm>
            <a:off x="496119" y="1412081"/>
            <a:ext cx="1428750" cy="1428750"/>
          </a:xfrm>
          <a:prstGeom prst="rect">
            <a:avLst/>
          </a:prstGeom>
        </p:spPr>
      </p:pic>
      <p:sp>
        <p:nvSpPr>
          <p:cNvPr id="4" name="Text 1"/>
          <p:cNvSpPr/>
          <p:nvPr/>
        </p:nvSpPr>
        <p:spPr>
          <a:xfrm>
            <a:off x="4728046" y="1396529"/>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What It Carries</a:t>
            </a:r>
            <a:endParaRPr lang="en-US" sz="1200" dirty="0"/>
          </a:p>
        </p:txBody>
      </p:sp>
      <p:sp>
        <p:nvSpPr>
          <p:cNvPr id="5" name="Text 2"/>
          <p:cNvSpPr/>
          <p:nvPr/>
        </p:nvSpPr>
        <p:spPr>
          <a:xfrm>
            <a:off x="4728046" y="1714351"/>
            <a:ext cx="3924598" cy="923999"/>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Iron ore — the backbone of global steel production</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Coal — thermal (power) and metallurgical (steel)</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Grain — wheat, corn, soybeans for food supply chains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Fertilizers — potash, phosphates, urea for agriculture</a:t>
            </a:r>
            <a:endParaRPr lang="en-US" sz="950" dirty="0"/>
          </a:p>
        </p:txBody>
      </p:sp>
      <p:sp>
        <p:nvSpPr>
          <p:cNvPr id="6" name="Text 3"/>
          <p:cNvSpPr/>
          <p:nvPr/>
        </p:nvSpPr>
        <p:spPr>
          <a:xfrm>
            <a:off x="4728046" y="2762324"/>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Key Vessel Classes</a:t>
            </a:r>
            <a:endParaRPr lang="en-US" sz="1200" dirty="0"/>
          </a:p>
        </p:txBody>
      </p:sp>
      <p:sp>
        <p:nvSpPr>
          <p:cNvPr id="7" name="Text 4"/>
          <p:cNvSpPr/>
          <p:nvPr/>
        </p:nvSpPr>
        <p:spPr>
          <a:xfrm>
            <a:off x="4728046" y="3080147"/>
            <a:ext cx="3924598" cy="1320924"/>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Capesize</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(180,000+ DWT) — too large for Panama/Suez</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Panamax</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(65,000–80,000 DWT) — fits the Panama Canal</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Handymax/Supramax</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(40,000–60,000 DWT) — versatile mid-size</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Handysize</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(15,000–35,000 DWT) — smaller ports, regional trade</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96119" y="776511"/>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Tanker Shipping</a:t>
            </a:r>
            <a:endParaRPr lang="en-US" sz="2400" dirty="0"/>
          </a:p>
        </p:txBody>
      </p:sp>
      <p:sp>
        <p:nvSpPr>
          <p:cNvPr id="3" name="Text 1"/>
          <p:cNvSpPr/>
          <p:nvPr/>
        </p:nvSpPr>
        <p:spPr>
          <a:xfrm>
            <a:off x="496119" y="1474068"/>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What It Carries</a:t>
            </a:r>
            <a:endParaRPr lang="en-US" sz="1200" dirty="0"/>
          </a:p>
        </p:txBody>
      </p:sp>
      <p:sp>
        <p:nvSpPr>
          <p:cNvPr id="4" name="Text 2"/>
          <p:cNvSpPr/>
          <p:nvPr/>
        </p:nvSpPr>
        <p:spPr>
          <a:xfrm>
            <a:off x="496119" y="1791891"/>
            <a:ext cx="3924598" cy="1165845"/>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Crude oil</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VLCC, ULCC for long-haul trade</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Petroleum products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MR, LR1, LR2 tankers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LNG</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Liquefied Natural Gas, USD 250M+ vessels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LPG</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Propane and butane for cooking and industry</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Chemicals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Stainless steel tanks, specialized coatings</a:t>
            </a:r>
            <a:endParaRPr lang="en-US" sz="950" dirty="0"/>
          </a:p>
        </p:txBody>
      </p:sp>
      <p:sp>
        <p:nvSpPr>
          <p:cNvPr id="5" name="Text 3"/>
          <p:cNvSpPr/>
          <p:nvPr/>
        </p:nvSpPr>
        <p:spPr>
          <a:xfrm>
            <a:off x="496119" y="3081710"/>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Key Classifications</a:t>
            </a:r>
            <a:endParaRPr lang="en-US" sz="1200" dirty="0"/>
          </a:p>
        </p:txBody>
      </p:sp>
      <p:sp>
        <p:nvSpPr>
          <p:cNvPr id="6" name="Text 4"/>
          <p:cNvSpPr/>
          <p:nvPr/>
        </p:nvSpPr>
        <p:spPr>
          <a:xfrm>
            <a:off x="496119" y="3399532"/>
            <a:ext cx="3924598" cy="923999"/>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VLCC: 200,000–320,000 DWT</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Suezmax: 120,000–200,000 DWT</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Aframax: 80,000–120,000 DWT</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MR Tanker: 25,000–55,000 DWT</a:t>
            </a:r>
            <a:endParaRPr lang="en-US" sz="950" dirty="0"/>
          </a:p>
        </p:txBody>
      </p:sp>
      <p:pic>
        <p:nvPicPr>
          <p:cNvPr id="7" name="Image 0" descr="preencoded.png">    </p:cNvPr>
          <p:cNvPicPr>
            <a:picLocks noChangeAspect="1"/>
          </p:cNvPicPr>
          <p:nvPr/>
        </p:nvPicPr>
        <p:blipFill>
          <a:blip r:embed="rId1"/>
          <a:stretch>
            <a:fillRect/>
          </a:stretch>
        </p:blipFill>
        <p:spPr>
          <a:xfrm>
            <a:off x="4728046" y="1489621"/>
            <a:ext cx="1428750" cy="14287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376238"/>
            <a:ext cx="4722763" cy="690562"/>
          </a:xfrm>
          <a:prstGeom prst="rect">
            <a:avLst/>
          </a:prstGeom>
          <a:noFill/>
          <a:ln/>
        </p:spPr>
        <p:txBody>
          <a:bodyPr wrap="square" lIns="0" tIns="0" rIns="0" bIns="0" rtlCol="0" anchor="t">
            <a:normAutofit/>
          </a:bodyPr>
          <a:lstStyle/>
          <a:p>
            <a:pPr algn="l" indent="0" marL="0">
              <a:lnSpc>
                <a:spcPct val="104000"/>
              </a:lnSpc>
              <a:buNone/>
            </a:pPr>
            <a:r>
              <a:rPr lang="en-US" sz="2150" dirty="0">
                <a:solidFill>
                  <a:srgbClr val="030303"/>
                </a:solidFill>
                <a:latin typeface="DM Sans SemiBold" pitchFamily="34" charset="0"/>
                <a:ea typeface="DM Sans SemiBold" pitchFamily="34" charset="-122"/>
                <a:cs typeface="DM Sans SemiBold" pitchFamily="34" charset="-120"/>
              </a:rPr>
              <a:t>Container Shipping: The Retail Revolution</a:t>
            </a:r>
            <a:endParaRPr lang="en-US" sz="2150" dirty="0"/>
          </a:p>
        </p:txBody>
      </p:sp>
      <p:sp>
        <p:nvSpPr>
          <p:cNvPr id="4" name="Text 1"/>
          <p:cNvSpPr/>
          <p:nvPr/>
        </p:nvSpPr>
        <p:spPr>
          <a:xfrm>
            <a:off x="3925119" y="1214363"/>
            <a:ext cx="4722763" cy="668536"/>
          </a:xfrm>
          <a:prstGeom prst="rect">
            <a:avLst/>
          </a:prstGeom>
          <a:noFill/>
          <a:ln/>
        </p:spPr>
        <p:txBody>
          <a:bodyPr wrap="square" lIns="0" tIns="0" rIns="0" bIns="0" rtlCol="0" anchor="t">
            <a:normAutofit/>
          </a:bodyPr>
          <a:lstStyle/>
          <a:p>
            <a:pPr algn="l" indent="0" marL="0">
              <a:lnSpc>
                <a:spcPct val="126000"/>
              </a:lnSpc>
              <a:buNone/>
            </a:pPr>
            <a:r>
              <a:rPr lang="en-US" sz="850" dirty="0">
                <a:solidFill>
                  <a:srgbClr val="464646"/>
                </a:solidFill>
                <a:latin typeface="Inter Medium" pitchFamily="34" charset="0"/>
                <a:ea typeface="Inter Medium" pitchFamily="34" charset="-122"/>
                <a:cs typeface="Inter Medium" pitchFamily="34" charset="-120"/>
              </a:rPr>
              <a:t>The invention of the standardized intermodal container by Malcolm McLean in 1956 was arguably the most transformative event in the history of trade logistics. Containers made it possible to load, transport, and unload cargo </a:t>
            </a:r>
            <a:pPr algn="l" indent="0" marL="0">
              <a:lnSpc>
                <a:spcPct val="126000"/>
              </a:lnSpc>
              <a:buNone/>
            </a:pPr>
            <a:r>
              <a:rPr lang="en-US" sz="850" b="1" dirty="0">
                <a:solidFill>
                  <a:srgbClr val="464646"/>
                </a:solidFill>
                <a:latin typeface="Inter Bold" pitchFamily="34" charset="0"/>
                <a:ea typeface="Inter Bold" pitchFamily="34" charset="-122"/>
                <a:cs typeface="Inter Bold" pitchFamily="34" charset="-120"/>
              </a:rPr>
              <a:t>without repacking at each mode transfer</a:t>
            </a:r>
            <a:pPr algn="l" indent="0" marL="0">
              <a:lnSpc>
                <a:spcPct val="126000"/>
              </a:lnSpc>
              <a:buNone/>
            </a:pPr>
            <a:r>
              <a:rPr lang="en-US" sz="850" dirty="0">
                <a:solidFill>
                  <a:srgbClr val="464646"/>
                </a:solidFill>
                <a:latin typeface="Inter Medium" pitchFamily="34" charset="0"/>
                <a:ea typeface="Inter Medium" pitchFamily="34" charset="-122"/>
                <a:cs typeface="Inter Medium" pitchFamily="34" charset="-120"/>
              </a:rPr>
              <a:t> — reducing handling costs by over 90%.</a:t>
            </a:r>
            <a:endParaRPr lang="en-US" sz="850" dirty="0"/>
          </a:p>
        </p:txBody>
      </p:sp>
      <p:sp>
        <p:nvSpPr>
          <p:cNvPr id="5" name="Shape 2"/>
          <p:cNvSpPr/>
          <p:nvPr/>
        </p:nvSpPr>
        <p:spPr>
          <a:xfrm>
            <a:off x="3925119" y="1993553"/>
            <a:ext cx="4722763" cy="619646"/>
          </a:xfrm>
          <a:prstGeom prst="roundRect">
            <a:avLst>
              <a:gd name="adj" fmla="val 2674"/>
            </a:avLst>
          </a:prstGeom>
          <a:solidFill>
            <a:srgbClr val="F2EEEE"/>
          </a:solidFill>
          <a:ln/>
        </p:spPr>
      </p:sp>
      <p:sp>
        <p:nvSpPr>
          <p:cNvPr id="6" name="Text 3"/>
          <p:cNvSpPr/>
          <p:nvPr/>
        </p:nvSpPr>
        <p:spPr>
          <a:xfrm>
            <a:off x="4035549" y="2103983"/>
            <a:ext cx="4501902" cy="172641"/>
          </a:xfrm>
          <a:prstGeom prst="rect">
            <a:avLst/>
          </a:prstGeom>
          <a:noFill/>
          <a:ln/>
        </p:spPr>
        <p:txBody>
          <a:bodyPr wrap="none" lIns="0" tIns="0" rIns="0" bIns="0" rtlCol="0" anchor="t"/>
          <a:lstStyle/>
          <a:p>
            <a:pPr algn="l" indent="0" marL="0">
              <a:lnSpc>
                <a:spcPct val="104000"/>
              </a:lnSpc>
              <a:buNone/>
            </a:pPr>
            <a:r>
              <a:rPr lang="en-US" sz="1050" dirty="0">
                <a:solidFill>
                  <a:srgbClr val="464646"/>
                </a:solidFill>
                <a:latin typeface="DM Sans SemiBold" pitchFamily="34" charset="0"/>
                <a:ea typeface="DM Sans SemiBold" pitchFamily="34" charset="-122"/>
                <a:cs typeface="DM Sans SemiBold" pitchFamily="34" charset="-120"/>
              </a:rPr>
              <a:t>Maersk</a:t>
            </a:r>
            <a:endParaRPr lang="en-US" sz="1050" dirty="0"/>
          </a:p>
        </p:txBody>
      </p:sp>
      <p:sp>
        <p:nvSpPr>
          <p:cNvPr id="7" name="Text 4"/>
          <p:cNvSpPr/>
          <p:nvPr/>
        </p:nvSpPr>
        <p:spPr>
          <a:xfrm>
            <a:off x="4035549" y="2335634"/>
            <a:ext cx="4501902" cy="167134"/>
          </a:xfrm>
          <a:prstGeom prst="rect">
            <a:avLst/>
          </a:prstGeom>
          <a:noFill/>
          <a:ln/>
        </p:spPr>
        <p:txBody>
          <a:bodyPr wrap="none" lIns="0" tIns="0" rIns="0" bIns="0" rtlCol="0" anchor="t"/>
          <a:lstStyle/>
          <a:p>
            <a:pPr algn="l" indent="0" marL="0">
              <a:lnSpc>
                <a:spcPct val="126000"/>
              </a:lnSpc>
              <a:buNone/>
            </a:pPr>
            <a:r>
              <a:rPr lang="en-US" sz="850" dirty="0">
                <a:solidFill>
                  <a:srgbClr val="464646"/>
                </a:solidFill>
                <a:latin typeface="Inter Medium" pitchFamily="34" charset="0"/>
                <a:ea typeface="Inter Medium" pitchFamily="34" charset="-122"/>
                <a:cs typeface="Inter Medium" pitchFamily="34" charset="-120"/>
              </a:rPr>
              <a:t>Denmark — World's largest container operator by fleet capacity</a:t>
            </a:r>
            <a:endParaRPr lang="en-US" sz="850" dirty="0"/>
          </a:p>
        </p:txBody>
      </p:sp>
      <p:sp>
        <p:nvSpPr>
          <p:cNvPr id="8" name="Shape 5"/>
          <p:cNvSpPr/>
          <p:nvPr/>
        </p:nvSpPr>
        <p:spPr>
          <a:xfrm>
            <a:off x="3925119" y="2711574"/>
            <a:ext cx="4722763" cy="619646"/>
          </a:xfrm>
          <a:prstGeom prst="roundRect">
            <a:avLst>
              <a:gd name="adj" fmla="val 2674"/>
            </a:avLst>
          </a:prstGeom>
          <a:solidFill>
            <a:srgbClr val="F2EEEE"/>
          </a:solidFill>
          <a:ln/>
        </p:spPr>
      </p:sp>
      <p:sp>
        <p:nvSpPr>
          <p:cNvPr id="9" name="Text 6"/>
          <p:cNvSpPr/>
          <p:nvPr/>
        </p:nvSpPr>
        <p:spPr>
          <a:xfrm>
            <a:off x="4035549" y="2822004"/>
            <a:ext cx="4501902" cy="172641"/>
          </a:xfrm>
          <a:prstGeom prst="rect">
            <a:avLst/>
          </a:prstGeom>
          <a:noFill/>
          <a:ln/>
        </p:spPr>
        <p:txBody>
          <a:bodyPr wrap="none" lIns="0" tIns="0" rIns="0" bIns="0" rtlCol="0" anchor="t"/>
          <a:lstStyle/>
          <a:p>
            <a:pPr algn="l" indent="0" marL="0">
              <a:lnSpc>
                <a:spcPct val="104000"/>
              </a:lnSpc>
              <a:buNone/>
            </a:pPr>
            <a:r>
              <a:rPr lang="en-US" sz="1050" dirty="0">
                <a:solidFill>
                  <a:srgbClr val="464646"/>
                </a:solidFill>
                <a:latin typeface="DM Sans SemiBold" pitchFamily="34" charset="0"/>
                <a:ea typeface="DM Sans SemiBold" pitchFamily="34" charset="-122"/>
                <a:cs typeface="DM Sans SemiBold" pitchFamily="34" charset="-120"/>
              </a:rPr>
              <a:t>MSC</a:t>
            </a:r>
            <a:endParaRPr lang="en-US" sz="1050" dirty="0"/>
          </a:p>
        </p:txBody>
      </p:sp>
      <p:sp>
        <p:nvSpPr>
          <p:cNvPr id="10" name="Text 7"/>
          <p:cNvSpPr/>
          <p:nvPr/>
        </p:nvSpPr>
        <p:spPr>
          <a:xfrm>
            <a:off x="4035549" y="3053655"/>
            <a:ext cx="4501902" cy="167134"/>
          </a:xfrm>
          <a:prstGeom prst="rect">
            <a:avLst/>
          </a:prstGeom>
          <a:noFill/>
          <a:ln/>
        </p:spPr>
        <p:txBody>
          <a:bodyPr wrap="none" lIns="0" tIns="0" rIns="0" bIns="0" rtlCol="0" anchor="t"/>
          <a:lstStyle/>
          <a:p>
            <a:pPr algn="l" indent="0" marL="0">
              <a:lnSpc>
                <a:spcPct val="126000"/>
              </a:lnSpc>
              <a:buNone/>
            </a:pPr>
            <a:r>
              <a:rPr lang="en-US" sz="850" dirty="0">
                <a:solidFill>
                  <a:srgbClr val="464646"/>
                </a:solidFill>
                <a:latin typeface="Inter Medium" pitchFamily="34" charset="0"/>
                <a:ea typeface="Inter Medium" pitchFamily="34" charset="-122"/>
                <a:cs typeface="Inter Medium" pitchFamily="34" charset="-120"/>
              </a:rPr>
              <a:t>Switzerland/Italy — Rapid fleet expansion, now competing for #1 position</a:t>
            </a:r>
            <a:endParaRPr lang="en-US" sz="850" dirty="0"/>
          </a:p>
        </p:txBody>
      </p:sp>
      <p:sp>
        <p:nvSpPr>
          <p:cNvPr id="11" name="Shape 8"/>
          <p:cNvSpPr/>
          <p:nvPr/>
        </p:nvSpPr>
        <p:spPr>
          <a:xfrm>
            <a:off x="3925119" y="3429595"/>
            <a:ext cx="4722763" cy="619646"/>
          </a:xfrm>
          <a:prstGeom prst="roundRect">
            <a:avLst>
              <a:gd name="adj" fmla="val 2674"/>
            </a:avLst>
          </a:prstGeom>
          <a:solidFill>
            <a:srgbClr val="F2EEEE"/>
          </a:solidFill>
          <a:ln/>
        </p:spPr>
      </p:sp>
      <p:sp>
        <p:nvSpPr>
          <p:cNvPr id="12" name="Text 9"/>
          <p:cNvSpPr/>
          <p:nvPr/>
        </p:nvSpPr>
        <p:spPr>
          <a:xfrm>
            <a:off x="4035549" y="3540026"/>
            <a:ext cx="4501902" cy="172641"/>
          </a:xfrm>
          <a:prstGeom prst="rect">
            <a:avLst/>
          </a:prstGeom>
          <a:noFill/>
          <a:ln/>
        </p:spPr>
        <p:txBody>
          <a:bodyPr wrap="none" lIns="0" tIns="0" rIns="0" bIns="0" rtlCol="0" anchor="t"/>
          <a:lstStyle/>
          <a:p>
            <a:pPr algn="l" indent="0" marL="0">
              <a:lnSpc>
                <a:spcPct val="104000"/>
              </a:lnSpc>
              <a:buNone/>
            </a:pPr>
            <a:r>
              <a:rPr lang="en-US" sz="1050" dirty="0">
                <a:solidFill>
                  <a:srgbClr val="464646"/>
                </a:solidFill>
                <a:latin typeface="DM Sans SemiBold" pitchFamily="34" charset="0"/>
                <a:ea typeface="DM Sans SemiBold" pitchFamily="34" charset="-122"/>
                <a:cs typeface="DM Sans SemiBold" pitchFamily="34" charset="-120"/>
              </a:rPr>
              <a:t>CMA CGM</a:t>
            </a:r>
            <a:endParaRPr lang="en-US" sz="1050" dirty="0"/>
          </a:p>
        </p:txBody>
      </p:sp>
      <p:sp>
        <p:nvSpPr>
          <p:cNvPr id="13" name="Text 10"/>
          <p:cNvSpPr/>
          <p:nvPr/>
        </p:nvSpPr>
        <p:spPr>
          <a:xfrm>
            <a:off x="4035549" y="3771677"/>
            <a:ext cx="4501902" cy="167134"/>
          </a:xfrm>
          <a:prstGeom prst="rect">
            <a:avLst/>
          </a:prstGeom>
          <a:noFill/>
          <a:ln/>
        </p:spPr>
        <p:txBody>
          <a:bodyPr wrap="none" lIns="0" tIns="0" rIns="0" bIns="0" rtlCol="0" anchor="t"/>
          <a:lstStyle/>
          <a:p>
            <a:pPr algn="l" indent="0" marL="0">
              <a:lnSpc>
                <a:spcPct val="126000"/>
              </a:lnSpc>
              <a:buNone/>
            </a:pPr>
            <a:r>
              <a:rPr lang="en-US" sz="850" dirty="0">
                <a:solidFill>
                  <a:srgbClr val="464646"/>
                </a:solidFill>
                <a:latin typeface="Inter Medium" pitchFamily="34" charset="0"/>
                <a:ea typeface="Inter Medium" pitchFamily="34" charset="-122"/>
                <a:cs typeface="Inter Medium" pitchFamily="34" charset="-120"/>
              </a:rPr>
              <a:t>France — Aggressive growth through acquisitions and LNG-powered vessels</a:t>
            </a:r>
            <a:endParaRPr lang="en-US" sz="850" dirty="0"/>
          </a:p>
        </p:txBody>
      </p:sp>
      <p:sp>
        <p:nvSpPr>
          <p:cNvPr id="14" name="Shape 11"/>
          <p:cNvSpPr/>
          <p:nvPr/>
        </p:nvSpPr>
        <p:spPr>
          <a:xfrm>
            <a:off x="3925119" y="4147617"/>
            <a:ext cx="4722763" cy="619646"/>
          </a:xfrm>
          <a:prstGeom prst="roundRect">
            <a:avLst>
              <a:gd name="adj" fmla="val 2674"/>
            </a:avLst>
          </a:prstGeom>
          <a:solidFill>
            <a:srgbClr val="F2EEEE"/>
          </a:solidFill>
          <a:ln/>
        </p:spPr>
      </p:sp>
      <p:sp>
        <p:nvSpPr>
          <p:cNvPr id="15" name="Text 12"/>
          <p:cNvSpPr/>
          <p:nvPr/>
        </p:nvSpPr>
        <p:spPr>
          <a:xfrm>
            <a:off x="4035549" y="4258047"/>
            <a:ext cx="4501902" cy="172641"/>
          </a:xfrm>
          <a:prstGeom prst="rect">
            <a:avLst/>
          </a:prstGeom>
          <a:noFill/>
          <a:ln/>
        </p:spPr>
        <p:txBody>
          <a:bodyPr wrap="none" lIns="0" tIns="0" rIns="0" bIns="0" rtlCol="0" anchor="t"/>
          <a:lstStyle/>
          <a:p>
            <a:pPr algn="l" indent="0" marL="0">
              <a:lnSpc>
                <a:spcPct val="104000"/>
              </a:lnSpc>
              <a:buNone/>
            </a:pPr>
            <a:r>
              <a:rPr lang="en-US" sz="1050" dirty="0">
                <a:solidFill>
                  <a:srgbClr val="464646"/>
                </a:solidFill>
                <a:latin typeface="DM Sans SemiBold" pitchFamily="34" charset="0"/>
                <a:ea typeface="DM Sans SemiBold" pitchFamily="34" charset="-122"/>
                <a:cs typeface="DM Sans SemiBold" pitchFamily="34" charset="-120"/>
              </a:rPr>
              <a:t>COSCO</a:t>
            </a:r>
            <a:endParaRPr lang="en-US" sz="1050" dirty="0"/>
          </a:p>
        </p:txBody>
      </p:sp>
      <p:sp>
        <p:nvSpPr>
          <p:cNvPr id="16" name="Text 13"/>
          <p:cNvSpPr/>
          <p:nvPr/>
        </p:nvSpPr>
        <p:spPr>
          <a:xfrm>
            <a:off x="4035549" y="4489698"/>
            <a:ext cx="4501902" cy="167134"/>
          </a:xfrm>
          <a:prstGeom prst="rect">
            <a:avLst/>
          </a:prstGeom>
          <a:noFill/>
          <a:ln/>
        </p:spPr>
        <p:txBody>
          <a:bodyPr wrap="none" lIns="0" tIns="0" rIns="0" bIns="0" rtlCol="0" anchor="t"/>
          <a:lstStyle/>
          <a:p>
            <a:pPr algn="l" indent="0" marL="0">
              <a:lnSpc>
                <a:spcPct val="126000"/>
              </a:lnSpc>
              <a:buNone/>
            </a:pPr>
            <a:r>
              <a:rPr lang="en-US" sz="850" dirty="0">
                <a:solidFill>
                  <a:srgbClr val="464646"/>
                </a:solidFill>
                <a:latin typeface="Inter Medium" pitchFamily="34" charset="0"/>
                <a:ea typeface="Inter Medium" pitchFamily="34" charset="-122"/>
                <a:cs typeface="Inter Medium" pitchFamily="34" charset="-120"/>
              </a:rPr>
              <a:t>China — State-backed giant with massive scale in Asia-Pacific trade lanes</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96119" y="1260946"/>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Offshore &amp; Specialized Vessels</a:t>
            </a:r>
            <a:endParaRPr lang="en-US" sz="2400" dirty="0"/>
          </a:p>
        </p:txBody>
      </p:sp>
      <p:sp>
        <p:nvSpPr>
          <p:cNvPr id="3" name="Text 1"/>
          <p:cNvSpPr/>
          <p:nvPr/>
        </p:nvSpPr>
        <p:spPr>
          <a:xfrm>
            <a:off x="496119" y="1958504"/>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Offshore Support Fleet</a:t>
            </a:r>
            <a:endParaRPr lang="en-US" sz="1200" dirty="0"/>
          </a:p>
        </p:txBody>
      </p:sp>
      <p:sp>
        <p:nvSpPr>
          <p:cNvPr id="4" name="Text 2"/>
          <p:cNvSpPr/>
          <p:nvPr/>
        </p:nvSpPr>
        <p:spPr>
          <a:xfrm>
            <a:off x="496119" y="2276326"/>
            <a:ext cx="3924598" cy="1519386"/>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AHTS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Anchor Handling Tug Supply: towing rigs, anchor operations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PSV</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Platform Supply Vessels: supplies, equipment to offshore platforms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OSVs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Offshore Support Vessels: general offshore operations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Seismic Vessels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Survey the seabed for oil and gas deposits</a:t>
            </a:r>
            <a:endParaRPr lang="en-US" sz="950" dirty="0"/>
          </a:p>
        </p:txBody>
      </p:sp>
      <p:sp>
        <p:nvSpPr>
          <p:cNvPr id="5" name="Text 3"/>
          <p:cNvSpPr/>
          <p:nvPr/>
        </p:nvSpPr>
        <p:spPr>
          <a:xfrm>
            <a:off x="4728046" y="1958504"/>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Specialized Ships</a:t>
            </a:r>
            <a:endParaRPr lang="en-US" sz="1200" dirty="0"/>
          </a:p>
        </p:txBody>
      </p:sp>
      <p:sp>
        <p:nvSpPr>
          <p:cNvPr id="6" name="Text 4"/>
          <p:cNvSpPr/>
          <p:nvPr/>
        </p:nvSpPr>
        <p:spPr>
          <a:xfrm>
            <a:off x="4728046" y="2276326"/>
            <a:ext cx="3924598" cy="1562770"/>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Cable Layers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Deploy undersea internet and power cables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Heavy-Lift Vessels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Transport offshore platforms, wind turbines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Drill Ships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Deep-water exploration and drilling</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Icebreakers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Polar route navigation and research support</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Indian Examples: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ORV Sagar Nidhi, FORV Sagar Sampada, ORV Sagar Kanya</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Shape 0"/>
          <p:cNvSpPr/>
          <p:nvPr/>
        </p:nvSpPr>
        <p:spPr>
          <a:xfrm>
            <a:off x="3925119" y="1626319"/>
            <a:ext cx="511820" cy="188565"/>
          </a:xfrm>
          <a:prstGeom prst="roundRect">
            <a:avLst>
              <a:gd name="adj" fmla="val 7894"/>
            </a:avLst>
          </a:prstGeom>
          <a:solidFill>
            <a:srgbClr val="D4F7EC"/>
          </a:solidFill>
          <a:ln/>
        </p:spPr>
      </p:sp>
      <p:sp>
        <p:nvSpPr>
          <p:cNvPr id="4" name="Text 1"/>
          <p:cNvSpPr/>
          <p:nvPr/>
        </p:nvSpPr>
        <p:spPr>
          <a:xfrm>
            <a:off x="3999533" y="1663526"/>
            <a:ext cx="820192" cy="114151"/>
          </a:xfrm>
          <a:prstGeom prst="rect">
            <a:avLst/>
          </a:prstGeom>
          <a:noFill/>
          <a:ln/>
        </p:spPr>
        <p:txBody>
          <a:bodyPr wrap="none" lIns="0" tIns="0" rIns="0" bIns="0" rtlCol="0" anchor="t"/>
          <a:lstStyle/>
          <a:p>
            <a:pPr algn="l" indent="0" marL="0">
              <a:lnSpc>
                <a:spcPct val="96000"/>
              </a:lnSpc>
              <a:buNone/>
            </a:pPr>
            <a:r>
              <a:rPr lang="en-US" sz="750" dirty="0">
                <a:solidFill>
                  <a:srgbClr val="464646"/>
                </a:solidFill>
                <a:latin typeface="Inter Medium" pitchFamily="34" charset="0"/>
                <a:ea typeface="Inter Medium" pitchFamily="34" charset="-122"/>
                <a:cs typeface="Inter Medium" pitchFamily="34" charset="-120"/>
              </a:rPr>
              <a:t>PART III</a:t>
            </a:r>
            <a:endParaRPr lang="en-US" sz="750" dirty="0"/>
          </a:p>
        </p:txBody>
      </p:sp>
      <p:sp>
        <p:nvSpPr>
          <p:cNvPr id="5" name="Shape 2"/>
          <p:cNvSpPr/>
          <p:nvPr/>
        </p:nvSpPr>
        <p:spPr>
          <a:xfrm>
            <a:off x="4498925" y="1626319"/>
            <a:ext cx="929655" cy="188565"/>
          </a:xfrm>
          <a:prstGeom prst="roundRect">
            <a:avLst>
              <a:gd name="adj" fmla="val 7894"/>
            </a:avLst>
          </a:prstGeom>
          <a:noFill/>
          <a:ln w="4763">
            <a:solidFill>
              <a:srgbClr val="1C9770"/>
            </a:solidFill>
            <a:prstDash val="solid"/>
          </a:ln>
        </p:spPr>
      </p:sp>
      <p:sp>
        <p:nvSpPr>
          <p:cNvPr id="6" name="Text 3"/>
          <p:cNvSpPr/>
          <p:nvPr/>
        </p:nvSpPr>
        <p:spPr>
          <a:xfrm>
            <a:off x="4573339" y="1663526"/>
            <a:ext cx="1238027" cy="114151"/>
          </a:xfrm>
          <a:prstGeom prst="rect">
            <a:avLst/>
          </a:prstGeom>
          <a:noFill/>
          <a:ln/>
        </p:spPr>
        <p:txBody>
          <a:bodyPr wrap="none" lIns="0" tIns="0" rIns="0" bIns="0" rtlCol="0" anchor="t"/>
          <a:lstStyle/>
          <a:p>
            <a:pPr algn="l" indent="0" marL="0">
              <a:lnSpc>
                <a:spcPct val="96000"/>
              </a:lnSpc>
              <a:buNone/>
            </a:pPr>
            <a:r>
              <a:rPr lang="en-US" sz="750" dirty="0">
                <a:solidFill>
                  <a:srgbClr val="1C9770"/>
                </a:solidFill>
                <a:latin typeface="Inter Medium" pitchFamily="34" charset="0"/>
                <a:ea typeface="Inter Medium" pitchFamily="34" charset="-122"/>
                <a:cs typeface="Inter Medium" pitchFamily="34" charset="-120"/>
              </a:rPr>
              <a:t>25–40 MINUTES</a:t>
            </a:r>
            <a:endParaRPr lang="en-US" sz="750" dirty="0"/>
          </a:p>
        </p:txBody>
      </p:sp>
      <p:sp>
        <p:nvSpPr>
          <p:cNvPr id="7" name="Text 4"/>
          <p:cNvSpPr/>
          <p:nvPr/>
        </p:nvSpPr>
        <p:spPr>
          <a:xfrm>
            <a:off x="3925119" y="1864444"/>
            <a:ext cx="4722763" cy="1069777"/>
          </a:xfrm>
          <a:prstGeom prst="rect">
            <a:avLst/>
          </a:prstGeom>
          <a:noFill/>
          <a:ln/>
        </p:spPr>
        <p:txBody>
          <a:bodyPr wrap="square" lIns="0" tIns="0" rIns="0" bIns="0" rtlCol="0" anchor="t">
            <a:normAutofit/>
          </a:bodyPr>
          <a:lstStyle/>
          <a:p>
            <a:pPr algn="l" indent="0" marL="0">
              <a:lnSpc>
                <a:spcPct val="104000"/>
              </a:lnSpc>
              <a:buNone/>
            </a:pPr>
            <a:r>
              <a:rPr lang="en-US" sz="3350" dirty="0">
                <a:solidFill>
                  <a:srgbClr val="030303"/>
                </a:solidFill>
                <a:latin typeface="DM Sans SemiBold" pitchFamily="34" charset="0"/>
                <a:ea typeface="DM Sans SemiBold" pitchFamily="34" charset="-122"/>
                <a:cs typeface="DM Sans SemiBold" pitchFamily="34" charset="-120"/>
              </a:rPr>
              <a:t>Maritime Industry Structure</a:t>
            </a:r>
            <a:endParaRPr lang="en-US" sz="3350" dirty="0"/>
          </a:p>
        </p:txBody>
      </p:sp>
      <p:sp>
        <p:nvSpPr>
          <p:cNvPr id="8" name="Text 5"/>
          <p:cNvSpPr/>
          <p:nvPr/>
        </p:nvSpPr>
        <p:spPr>
          <a:xfrm>
            <a:off x="3925119" y="3120256"/>
            <a:ext cx="4722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Mapping the full ecosystem of stakeholders — from shipbuilders and owners to regulators, financiers, and international bodies.</a:t>
            </a:r>
            <a:endParaRPr lang="en-US" sz="9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496119" y="346844"/>
            <a:ext cx="8151763" cy="296763"/>
          </a:xfrm>
          <a:prstGeom prst="rect">
            <a:avLst/>
          </a:prstGeom>
          <a:noFill/>
          <a:ln/>
        </p:spPr>
        <p:txBody>
          <a:bodyPr wrap="none" lIns="0" tIns="0" rIns="0" bIns="0" rtlCol="0" anchor="t"/>
          <a:lstStyle/>
          <a:p>
            <a:pPr algn="l" indent="0" marL="0">
              <a:lnSpc>
                <a:spcPct val="104000"/>
              </a:lnSpc>
              <a:buNone/>
            </a:pPr>
            <a:r>
              <a:rPr lang="en-US" sz="1850" dirty="0">
                <a:solidFill>
                  <a:srgbClr val="030303"/>
                </a:solidFill>
                <a:latin typeface="DM Sans SemiBold" pitchFamily="34" charset="0"/>
                <a:ea typeface="DM Sans SemiBold" pitchFamily="34" charset="-122"/>
                <a:cs typeface="DM Sans SemiBold" pitchFamily="34" charset="-120"/>
              </a:rPr>
              <a:t>The Maritime Ecosystem</a:t>
            </a:r>
            <a:endParaRPr lang="en-US" sz="1850" dirty="0"/>
          </a:p>
        </p:txBody>
      </p:sp>
      <p:sp>
        <p:nvSpPr>
          <p:cNvPr id="3" name="Text 1"/>
          <p:cNvSpPr/>
          <p:nvPr/>
        </p:nvSpPr>
        <p:spPr>
          <a:xfrm>
            <a:off x="496119" y="789012"/>
            <a:ext cx="8151763" cy="268188"/>
          </a:xfrm>
          <a:prstGeom prst="rect">
            <a:avLst/>
          </a:prstGeom>
          <a:noFill/>
          <a:ln/>
        </p:spPr>
        <p:txBody>
          <a:bodyPr wrap="square" lIns="0" tIns="0" rIns="0" bIns="0" rtlCol="0" anchor="t">
            <a:normAutofit/>
          </a:bodyPr>
          <a:lstStyle/>
          <a:p>
            <a:pPr algn="l" indent="0" marL="0">
              <a:lnSpc>
                <a:spcPct val="118000"/>
              </a:lnSpc>
              <a:buNone/>
            </a:pPr>
            <a:r>
              <a:rPr lang="en-US" sz="700" dirty="0">
                <a:solidFill>
                  <a:srgbClr val="464646"/>
                </a:solidFill>
                <a:latin typeface="Inter Medium" pitchFamily="34" charset="0"/>
                <a:ea typeface="Inter Medium" pitchFamily="34" charset="-122"/>
                <a:cs typeface="Inter Medium" pitchFamily="34" charset="-120"/>
              </a:rPr>
              <a:t>Shipping does not operate in isolation. It is a complex </a:t>
            </a:r>
            <a:pPr algn="l" indent="0" marL="0">
              <a:lnSpc>
                <a:spcPct val="118000"/>
              </a:lnSpc>
              <a:buNone/>
            </a:pPr>
            <a:r>
              <a:rPr lang="en-US" sz="700" b="1" dirty="0">
                <a:solidFill>
                  <a:srgbClr val="464646"/>
                </a:solidFill>
                <a:latin typeface="Inter Bold" pitchFamily="34" charset="0"/>
                <a:ea typeface="Inter Bold" pitchFamily="34" charset="-122"/>
                <a:cs typeface="Inter Bold" pitchFamily="34" charset="-120"/>
              </a:rPr>
              <a:t>interconnected network</a:t>
            </a:r>
            <a:pPr algn="l" indent="0" marL="0">
              <a:lnSpc>
                <a:spcPct val="118000"/>
              </a:lnSpc>
              <a:buNone/>
            </a:pPr>
            <a:r>
              <a:rPr lang="en-US" sz="700" dirty="0">
                <a:solidFill>
                  <a:srgbClr val="464646"/>
                </a:solidFill>
                <a:latin typeface="Inter Medium" pitchFamily="34" charset="0"/>
                <a:ea typeface="Inter Medium" pitchFamily="34" charset="-122"/>
                <a:cs typeface="Inter Medium" pitchFamily="34" charset="-120"/>
              </a:rPr>
              <a:t> of commercial, technical, legal, and regulatory stakeholders — each playing an essential role in the movement of vessels and cargo.</a:t>
            </a:r>
            <a:endParaRPr lang="en-US" sz="700" dirty="0"/>
          </a:p>
        </p:txBody>
      </p:sp>
      <p:pic>
        <p:nvPicPr>
          <p:cNvPr id="4" name="Image 0" descr="preencoded.png">    </p:cNvPr>
          <p:cNvPicPr>
            <a:picLocks noChangeAspect="1"/>
          </p:cNvPicPr>
          <p:nvPr/>
        </p:nvPicPr>
        <p:blipFill>
          <a:blip r:embed="rId1"/>
          <a:stretch>
            <a:fillRect/>
          </a:stretch>
        </p:blipFill>
        <p:spPr>
          <a:xfrm>
            <a:off x="496119" y="1138982"/>
            <a:ext cx="6553200" cy="36576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496119" y="1051768"/>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Key Stakeholders in Detail</a:t>
            </a:r>
            <a:endParaRPr lang="en-US" sz="2400" dirty="0"/>
          </a:p>
        </p:txBody>
      </p:sp>
      <p:sp>
        <p:nvSpPr>
          <p:cNvPr id="3" name="Shape 1"/>
          <p:cNvSpPr/>
          <p:nvPr/>
        </p:nvSpPr>
        <p:spPr>
          <a:xfrm>
            <a:off x="496119" y="1687339"/>
            <a:ext cx="2634555" cy="1338635"/>
          </a:xfrm>
          <a:prstGeom prst="roundRect">
            <a:avLst>
              <a:gd name="adj" fmla="val 1390"/>
            </a:avLst>
          </a:prstGeom>
          <a:solidFill>
            <a:srgbClr val="FFFFFF"/>
          </a:solidFill>
          <a:ln w="14288">
            <a:solidFill>
              <a:srgbClr val="D8D4D4"/>
            </a:solidFill>
            <a:prstDash val="solid"/>
          </a:ln>
        </p:spPr>
      </p:sp>
      <p:sp>
        <p:nvSpPr>
          <p:cNvPr id="4" name="Text 2"/>
          <p:cNvSpPr/>
          <p:nvPr/>
        </p:nvSpPr>
        <p:spPr>
          <a:xfrm>
            <a:off x="634380" y="1825600"/>
            <a:ext cx="2358033"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Shipowners</a:t>
            </a:r>
            <a:endParaRPr lang="en-US" sz="1200" dirty="0"/>
          </a:p>
        </p:txBody>
      </p:sp>
      <p:sp>
        <p:nvSpPr>
          <p:cNvPr id="5" name="Text 3"/>
          <p:cNvSpPr/>
          <p:nvPr/>
        </p:nvSpPr>
        <p:spPr>
          <a:xfrm>
            <a:off x="634380" y="2093863"/>
            <a:ext cx="2358033"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Own and deploy vessels. Bear capital risk and asset depreciation. May operate directly or through third-party managers.</a:t>
            </a:r>
            <a:endParaRPr lang="en-US" sz="950" dirty="0"/>
          </a:p>
        </p:txBody>
      </p:sp>
      <p:sp>
        <p:nvSpPr>
          <p:cNvPr id="6" name="Shape 4"/>
          <p:cNvSpPr/>
          <p:nvPr/>
        </p:nvSpPr>
        <p:spPr>
          <a:xfrm>
            <a:off x="3254648" y="1687339"/>
            <a:ext cx="2634630" cy="1338635"/>
          </a:xfrm>
          <a:prstGeom prst="roundRect">
            <a:avLst>
              <a:gd name="adj" fmla="val 1390"/>
            </a:avLst>
          </a:prstGeom>
          <a:solidFill>
            <a:srgbClr val="FFFFFF"/>
          </a:solidFill>
          <a:ln w="14288">
            <a:solidFill>
              <a:srgbClr val="D8D4D4"/>
            </a:solidFill>
            <a:prstDash val="solid"/>
          </a:ln>
        </p:spPr>
      </p:sp>
      <p:sp>
        <p:nvSpPr>
          <p:cNvPr id="7" name="Text 5"/>
          <p:cNvSpPr/>
          <p:nvPr/>
        </p:nvSpPr>
        <p:spPr>
          <a:xfrm>
            <a:off x="3392909" y="1825600"/>
            <a:ext cx="2358107"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Classification Societies</a:t>
            </a:r>
            <a:endParaRPr lang="en-US" sz="1200" dirty="0"/>
          </a:p>
        </p:txBody>
      </p:sp>
      <p:sp>
        <p:nvSpPr>
          <p:cNvPr id="8" name="Text 6"/>
          <p:cNvSpPr/>
          <p:nvPr/>
        </p:nvSpPr>
        <p:spPr>
          <a:xfrm>
            <a:off x="3392909" y="2093863"/>
            <a:ext cx="2358107"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Lloyd's Register, DNV, Bureau Veritas — certify vessel seaworthiness and safety standards. Required for insurance and port entry.</a:t>
            </a:r>
            <a:endParaRPr lang="en-US" sz="950" dirty="0"/>
          </a:p>
        </p:txBody>
      </p:sp>
      <p:sp>
        <p:nvSpPr>
          <p:cNvPr id="9" name="Shape 7"/>
          <p:cNvSpPr/>
          <p:nvPr/>
        </p:nvSpPr>
        <p:spPr>
          <a:xfrm>
            <a:off x="6013252" y="1687339"/>
            <a:ext cx="2634555" cy="1338635"/>
          </a:xfrm>
          <a:prstGeom prst="roundRect">
            <a:avLst>
              <a:gd name="adj" fmla="val 1390"/>
            </a:avLst>
          </a:prstGeom>
          <a:solidFill>
            <a:srgbClr val="FFFFFF"/>
          </a:solidFill>
          <a:ln w="14288">
            <a:solidFill>
              <a:srgbClr val="D8D4D4"/>
            </a:solidFill>
            <a:prstDash val="solid"/>
          </a:ln>
        </p:spPr>
      </p:sp>
      <p:sp>
        <p:nvSpPr>
          <p:cNvPr id="10" name="Text 8"/>
          <p:cNvSpPr/>
          <p:nvPr/>
        </p:nvSpPr>
        <p:spPr>
          <a:xfrm>
            <a:off x="6151513" y="1825600"/>
            <a:ext cx="2358033"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Flag States</a:t>
            </a:r>
            <a:endParaRPr lang="en-US" sz="1200" dirty="0"/>
          </a:p>
        </p:txBody>
      </p:sp>
      <p:sp>
        <p:nvSpPr>
          <p:cNvPr id="11" name="Text 9"/>
          <p:cNvSpPr/>
          <p:nvPr/>
        </p:nvSpPr>
        <p:spPr>
          <a:xfrm>
            <a:off x="6151513" y="2093863"/>
            <a:ext cx="235803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Grant vessel registration. Popular flags: Panama, Liberia, Marshall Islands. Determine regulatory and tax regime.</a:t>
            </a:r>
            <a:endParaRPr lang="en-US" sz="950" dirty="0"/>
          </a:p>
        </p:txBody>
      </p:sp>
      <p:sp>
        <p:nvSpPr>
          <p:cNvPr id="12" name="Shape 10"/>
          <p:cNvSpPr/>
          <p:nvPr/>
        </p:nvSpPr>
        <p:spPr>
          <a:xfrm>
            <a:off x="496119" y="3149947"/>
            <a:ext cx="4013820" cy="941710"/>
          </a:xfrm>
          <a:prstGeom prst="roundRect">
            <a:avLst>
              <a:gd name="adj" fmla="val 1976"/>
            </a:avLst>
          </a:prstGeom>
          <a:solidFill>
            <a:srgbClr val="FFFFFF"/>
          </a:solidFill>
          <a:ln w="14288">
            <a:solidFill>
              <a:srgbClr val="D8D4D4"/>
            </a:solidFill>
            <a:prstDash val="solid"/>
          </a:ln>
        </p:spPr>
      </p:sp>
      <p:sp>
        <p:nvSpPr>
          <p:cNvPr id="13" name="Text 11"/>
          <p:cNvSpPr/>
          <p:nvPr/>
        </p:nvSpPr>
        <p:spPr>
          <a:xfrm>
            <a:off x="634380" y="3288209"/>
            <a:ext cx="3737297"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Port Authorities</a:t>
            </a:r>
            <a:endParaRPr lang="en-US" sz="1200" dirty="0"/>
          </a:p>
        </p:txBody>
      </p:sp>
      <p:sp>
        <p:nvSpPr>
          <p:cNvPr id="14" name="Text 12"/>
          <p:cNvSpPr/>
          <p:nvPr/>
        </p:nvSpPr>
        <p:spPr>
          <a:xfrm>
            <a:off x="634380" y="3556471"/>
            <a:ext cx="3737297"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Provide berths, pilotage, and cargo handling infrastructure. Port efficiency directly impacts shipping economics.</a:t>
            </a:r>
            <a:endParaRPr lang="en-US" sz="950" dirty="0"/>
          </a:p>
        </p:txBody>
      </p:sp>
      <p:sp>
        <p:nvSpPr>
          <p:cNvPr id="15" name="Shape 13"/>
          <p:cNvSpPr/>
          <p:nvPr/>
        </p:nvSpPr>
        <p:spPr>
          <a:xfrm>
            <a:off x="4633913" y="3149947"/>
            <a:ext cx="4013895" cy="941710"/>
          </a:xfrm>
          <a:prstGeom prst="roundRect">
            <a:avLst>
              <a:gd name="adj" fmla="val 1976"/>
            </a:avLst>
          </a:prstGeom>
          <a:solidFill>
            <a:srgbClr val="FFFFFF"/>
          </a:solidFill>
          <a:ln w="14288">
            <a:solidFill>
              <a:srgbClr val="D8D4D4"/>
            </a:solidFill>
            <a:prstDash val="solid"/>
          </a:ln>
        </p:spPr>
      </p:sp>
      <p:sp>
        <p:nvSpPr>
          <p:cNvPr id="16" name="Text 14"/>
          <p:cNvSpPr/>
          <p:nvPr/>
        </p:nvSpPr>
        <p:spPr>
          <a:xfrm>
            <a:off x="4772174" y="3288209"/>
            <a:ext cx="373737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P&amp;I Clubs &amp; Insurers</a:t>
            </a:r>
            <a:endParaRPr lang="en-US" sz="1200" dirty="0"/>
          </a:p>
        </p:txBody>
      </p:sp>
      <p:sp>
        <p:nvSpPr>
          <p:cNvPr id="17" name="Text 15"/>
          <p:cNvSpPr/>
          <p:nvPr/>
        </p:nvSpPr>
        <p:spPr>
          <a:xfrm>
            <a:off x="4772174" y="3556471"/>
            <a:ext cx="3737372"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Mutual insurance for liability (P&amp;I), hull and machinery (H&amp;M), and cargo. Essential risk management infrastructure.</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411510"/>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Learning Objectives — Part 1 of 3</a:t>
            </a:r>
            <a:endParaRPr lang="en-US" sz="2400" dirty="0"/>
          </a:p>
        </p:txBody>
      </p:sp>
      <p:sp>
        <p:nvSpPr>
          <p:cNvPr id="3" name="Text 1"/>
          <p:cNvSpPr/>
          <p:nvPr/>
        </p:nvSpPr>
        <p:spPr>
          <a:xfrm>
            <a:off x="496119" y="1047080"/>
            <a:ext cx="860896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By the end of this session, you will understand the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economic foundations and market dynamics</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that drive the global shipping industry.</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385069"/>
            <a:ext cx="4013895" cy="1512243"/>
          </a:xfrm>
          <a:prstGeom prst="rect">
            <a:avLst/>
          </a:prstGeom>
        </p:spPr>
      </p:pic>
      <p:pic>
        <p:nvPicPr>
          <p:cNvPr id="5"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10048" y="1492300"/>
            <a:ext cx="186035" cy="186035"/>
          </a:xfrm>
          <a:prstGeom prst="rect">
            <a:avLst/>
          </a:prstGeom>
        </p:spPr>
      </p:pic>
      <p:sp>
        <p:nvSpPr>
          <p:cNvPr id="6" name="Text 2"/>
          <p:cNvSpPr/>
          <p:nvPr/>
        </p:nvSpPr>
        <p:spPr>
          <a:xfrm>
            <a:off x="634380" y="1895401"/>
            <a:ext cx="373737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Global Significance</a:t>
            </a:r>
            <a:endParaRPr lang="en-US" sz="1200" dirty="0"/>
          </a:p>
        </p:txBody>
      </p:sp>
      <p:sp>
        <p:nvSpPr>
          <p:cNvPr id="7" name="Text 3"/>
          <p:cNvSpPr/>
          <p:nvPr/>
        </p:nvSpPr>
        <p:spPr>
          <a:xfrm>
            <a:off x="634380" y="2163663"/>
            <a:ext cx="373737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Understand why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90% of world trade moves by sea</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 and why shipping is as essential to the global economy as roads are to a city. Think of it as the internet of physical goods.</a:t>
            </a:r>
            <a:endParaRPr lang="en-US" sz="950" dirty="0"/>
          </a:p>
        </p:txBody>
      </p:sp>
      <p:pic>
        <p:nvPicPr>
          <p:cNvPr id="8"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33987" y="1385069"/>
            <a:ext cx="4013895" cy="1512243"/>
          </a:xfrm>
          <a:prstGeom prst="rect">
            <a:avLst/>
          </a:prstGeom>
        </p:spPr>
      </p:pic>
      <p:pic>
        <p:nvPicPr>
          <p:cNvPr id="9"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47917" y="1492300"/>
            <a:ext cx="186035" cy="186035"/>
          </a:xfrm>
          <a:prstGeom prst="rect">
            <a:avLst/>
          </a:prstGeom>
        </p:spPr>
      </p:pic>
      <p:sp>
        <p:nvSpPr>
          <p:cNvPr id="10" name="Text 4"/>
          <p:cNvSpPr/>
          <p:nvPr/>
        </p:nvSpPr>
        <p:spPr>
          <a:xfrm>
            <a:off x="4772248" y="1895401"/>
            <a:ext cx="373737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Capital Intensity</a:t>
            </a:r>
            <a:endParaRPr lang="en-US" sz="1200" dirty="0"/>
          </a:p>
        </p:txBody>
      </p:sp>
      <p:sp>
        <p:nvSpPr>
          <p:cNvPr id="11" name="Text 5"/>
          <p:cNvSpPr/>
          <p:nvPr/>
        </p:nvSpPr>
        <p:spPr>
          <a:xfrm>
            <a:off x="4772248" y="2163663"/>
            <a:ext cx="373737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Explain why buying a single large vessel can cost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$50–200 million</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 more than most factories. Shipping rivals oil refineries and airlines in the sheer scale of capital required.</a:t>
            </a:r>
            <a:endParaRPr lang="en-US" sz="950" dirty="0"/>
          </a:p>
        </p:txBody>
      </p:sp>
      <p:pic>
        <p:nvPicPr>
          <p:cNvPr id="12"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96119" y="3021285"/>
            <a:ext cx="4013895" cy="1710705"/>
          </a:xfrm>
          <a:prstGeom prst="rect">
            <a:avLst/>
          </a:prstGeom>
        </p:spPr>
      </p:pic>
      <p:pic>
        <p:nvPicPr>
          <p:cNvPr id="13" name="Image 5"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410048" y="3128516"/>
            <a:ext cx="186035" cy="186035"/>
          </a:xfrm>
          <a:prstGeom prst="rect">
            <a:avLst/>
          </a:prstGeom>
        </p:spPr>
      </p:pic>
      <p:sp>
        <p:nvSpPr>
          <p:cNvPr id="14" name="Text 6"/>
          <p:cNvSpPr/>
          <p:nvPr/>
        </p:nvSpPr>
        <p:spPr>
          <a:xfrm>
            <a:off x="634380" y="3531617"/>
            <a:ext cx="373737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Shipping Market Cycles</a:t>
            </a:r>
            <a:endParaRPr lang="en-US" sz="1200" dirty="0"/>
          </a:p>
        </p:txBody>
      </p:sp>
      <p:sp>
        <p:nvSpPr>
          <p:cNvPr id="15" name="Text 7"/>
          <p:cNvSpPr/>
          <p:nvPr/>
        </p:nvSpPr>
        <p:spPr>
          <a:xfrm>
            <a:off x="634380" y="3799880"/>
            <a:ext cx="373737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Decode the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boom-and-bust rhythm</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of shipping markets. Like seasons, freight rates rise and fall — and knowing where you are in the cycle determines whether you invest, wait, or sell.</a:t>
            </a:r>
            <a:endParaRPr lang="en-US" sz="950" dirty="0"/>
          </a:p>
        </p:txBody>
      </p:sp>
      <p:pic>
        <p:nvPicPr>
          <p:cNvPr id="16" name="Image 6" descr="preencoded.png">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633987" y="3021285"/>
            <a:ext cx="4013895" cy="1710705"/>
          </a:xfrm>
          <a:prstGeom prst="rect">
            <a:avLst/>
          </a:prstGeom>
        </p:spPr>
      </p:pic>
      <p:pic>
        <p:nvPicPr>
          <p:cNvPr id="17" name="Image 7" descr="preencoded.png">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547917" y="3128516"/>
            <a:ext cx="186035" cy="186035"/>
          </a:xfrm>
          <a:prstGeom prst="rect">
            <a:avLst/>
          </a:prstGeom>
        </p:spPr>
      </p:pic>
      <p:sp>
        <p:nvSpPr>
          <p:cNvPr id="18" name="Text 8"/>
          <p:cNvSpPr/>
          <p:nvPr/>
        </p:nvSpPr>
        <p:spPr>
          <a:xfrm>
            <a:off x="4772248" y="3531617"/>
            <a:ext cx="373737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Industry Structure</a:t>
            </a:r>
            <a:endParaRPr lang="en-US" sz="1200" dirty="0"/>
          </a:p>
        </p:txBody>
      </p:sp>
      <p:sp>
        <p:nvSpPr>
          <p:cNvPr id="19" name="Text 9"/>
          <p:cNvSpPr/>
          <p:nvPr/>
        </p:nvSpPr>
        <p:spPr>
          <a:xfrm>
            <a:off x="4772248" y="3799880"/>
            <a:ext cx="3737372"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Map the interconnected web of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shipowners, operators, charterers, brokers, banks, and ports</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 understanding how each player's decision ripples across the entire maritime ecosystem.</a:t>
            </a:r>
            <a:endParaRPr lang="en-US" sz="9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496119" y="1427485"/>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International Maritime Organizations</a:t>
            </a:r>
            <a:endParaRPr lang="en-US" sz="2400" dirty="0"/>
          </a:p>
        </p:txBody>
      </p:sp>
      <p:pic>
        <p:nvPicPr>
          <p:cNvPr id="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2063055"/>
            <a:ext cx="310083" cy="310083"/>
          </a:xfrm>
          <a:prstGeom prst="rect">
            <a:avLst/>
          </a:prstGeom>
        </p:spPr>
      </p:pic>
      <p:sp>
        <p:nvSpPr>
          <p:cNvPr id="4" name="Text 1"/>
          <p:cNvSpPr/>
          <p:nvPr/>
        </p:nvSpPr>
        <p:spPr>
          <a:xfrm>
            <a:off x="961206" y="2063055"/>
            <a:ext cx="2148780" cy="387697"/>
          </a:xfrm>
          <a:prstGeom prst="rect">
            <a:avLst/>
          </a:prstGeom>
          <a:noFill/>
          <a:ln/>
        </p:spPr>
        <p:txBody>
          <a:bodyPr wrap="square" lIns="0" tIns="0" rIns="0" bIns="0" rtlCol="0" anchor="t">
            <a:normAutofit/>
          </a:bodyPr>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IMO — International Maritime Organization</a:t>
            </a:r>
            <a:endParaRPr lang="en-US" sz="1200" dirty="0"/>
          </a:p>
        </p:txBody>
      </p:sp>
      <p:sp>
        <p:nvSpPr>
          <p:cNvPr id="5" name="Text 2"/>
          <p:cNvSpPr/>
          <p:nvPr/>
        </p:nvSpPr>
        <p:spPr>
          <a:xfrm>
            <a:off x="961206" y="2525167"/>
            <a:ext cx="2148780" cy="1190774"/>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The UN specialized agency responsible for safety, security, and environmental regulations for international shipping. Sets MARPOL, SOLAS, and decarbonization targets.</a:t>
            </a:r>
            <a:endParaRPr lang="en-US" sz="950" dirty="0"/>
          </a:p>
        </p:txBody>
      </p:sp>
      <p:pic>
        <p:nvPicPr>
          <p:cNvPr id="6"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4991" y="2063055"/>
            <a:ext cx="310083" cy="310083"/>
          </a:xfrm>
          <a:prstGeom prst="rect">
            <a:avLst/>
          </a:prstGeom>
        </p:spPr>
      </p:pic>
      <p:sp>
        <p:nvSpPr>
          <p:cNvPr id="7" name="Text 3"/>
          <p:cNvSpPr/>
          <p:nvPr/>
        </p:nvSpPr>
        <p:spPr>
          <a:xfrm>
            <a:off x="3730079" y="2063055"/>
            <a:ext cx="2148855" cy="581546"/>
          </a:xfrm>
          <a:prstGeom prst="rect">
            <a:avLst/>
          </a:prstGeom>
          <a:noFill/>
          <a:ln/>
        </p:spPr>
        <p:txBody>
          <a:bodyPr wrap="square" lIns="0" tIns="0" rIns="0" bIns="0" rtlCol="0" anchor="t">
            <a:normAutofit/>
          </a:bodyPr>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IACS — International Association of Classification Societies</a:t>
            </a:r>
            <a:endParaRPr lang="en-US" sz="1200" dirty="0"/>
          </a:p>
        </p:txBody>
      </p:sp>
      <p:sp>
        <p:nvSpPr>
          <p:cNvPr id="8" name="Text 4"/>
          <p:cNvSpPr/>
          <p:nvPr/>
        </p:nvSpPr>
        <p:spPr>
          <a:xfrm>
            <a:off x="3730079" y="2719015"/>
            <a:ext cx="2148855"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Coordinates technical standards across 12 major classification societies, ensuring vessel safety through common structural rules.</a:t>
            </a:r>
            <a:endParaRPr lang="en-US" sz="950" dirty="0"/>
          </a:p>
        </p:txBody>
      </p:sp>
      <p:pic>
        <p:nvPicPr>
          <p:cNvPr id="9"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33939" y="2063055"/>
            <a:ext cx="310083" cy="310083"/>
          </a:xfrm>
          <a:prstGeom prst="rect">
            <a:avLst/>
          </a:prstGeom>
        </p:spPr>
      </p:pic>
      <p:sp>
        <p:nvSpPr>
          <p:cNvPr id="10" name="Text 5"/>
          <p:cNvSpPr/>
          <p:nvPr/>
        </p:nvSpPr>
        <p:spPr>
          <a:xfrm>
            <a:off x="6499027" y="2063055"/>
            <a:ext cx="2148855" cy="387697"/>
          </a:xfrm>
          <a:prstGeom prst="rect">
            <a:avLst/>
          </a:prstGeom>
          <a:noFill/>
          <a:ln/>
        </p:spPr>
        <p:txBody>
          <a:bodyPr wrap="square" lIns="0" tIns="0" rIns="0" bIns="0" rtlCol="0" anchor="t">
            <a:normAutofit/>
          </a:bodyPr>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BIMCO, INTERTANKO, INTERCARGO &amp; ICS</a:t>
            </a:r>
            <a:endParaRPr lang="en-US" sz="1200" dirty="0"/>
          </a:p>
        </p:txBody>
      </p:sp>
      <p:sp>
        <p:nvSpPr>
          <p:cNvPr id="11" name="Text 6"/>
          <p:cNvSpPr/>
          <p:nvPr/>
        </p:nvSpPr>
        <p:spPr>
          <a:xfrm>
            <a:off x="6499027" y="2525167"/>
            <a:ext cx="2148855" cy="99231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Industry associations representing shipowners and operators. Develop standard contracts (GENCON, BARECON), lobby regulators, and publish market research.</a:t>
            </a:r>
            <a:endParaRPr lang="en-US" sz="9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381744"/>
            <a:ext cx="4722763" cy="345281"/>
          </a:xfrm>
          <a:prstGeom prst="rect">
            <a:avLst/>
          </a:prstGeom>
          <a:noFill/>
          <a:ln/>
        </p:spPr>
        <p:txBody>
          <a:bodyPr wrap="none" lIns="0" tIns="0" rIns="0" bIns="0" rtlCol="0" anchor="t"/>
          <a:lstStyle/>
          <a:p>
            <a:pPr algn="l" indent="0" marL="0">
              <a:lnSpc>
                <a:spcPct val="104000"/>
              </a:lnSpc>
              <a:buNone/>
            </a:pPr>
            <a:r>
              <a:rPr lang="en-US" sz="2150" dirty="0">
                <a:solidFill>
                  <a:srgbClr val="030303"/>
                </a:solidFill>
                <a:latin typeface="DM Sans SemiBold" pitchFamily="34" charset="0"/>
                <a:ea typeface="DM Sans SemiBold" pitchFamily="34" charset="-122"/>
                <a:cs typeface="DM Sans SemiBold" pitchFamily="34" charset="-120"/>
              </a:rPr>
              <a:t>Indian Maritime Institutions</a:t>
            </a:r>
            <a:endParaRPr lang="en-US" sz="2150" dirty="0"/>
          </a:p>
        </p:txBody>
      </p:sp>
      <p:sp>
        <p:nvSpPr>
          <p:cNvPr id="4" name="Text 1"/>
          <p:cNvSpPr/>
          <p:nvPr/>
        </p:nvSpPr>
        <p:spPr>
          <a:xfrm>
            <a:off x="3925119" y="874588"/>
            <a:ext cx="4722763" cy="334268"/>
          </a:xfrm>
          <a:prstGeom prst="rect">
            <a:avLst/>
          </a:prstGeom>
          <a:noFill/>
          <a:ln/>
        </p:spPr>
        <p:txBody>
          <a:bodyPr wrap="square" lIns="0" tIns="0" rIns="0" bIns="0" rtlCol="0" anchor="t">
            <a:normAutofit/>
          </a:bodyPr>
          <a:lstStyle/>
          <a:p>
            <a:pPr algn="l" indent="0" marL="0">
              <a:lnSpc>
                <a:spcPct val="126000"/>
              </a:lnSpc>
              <a:buNone/>
            </a:pPr>
            <a:r>
              <a:rPr lang="en-US" sz="850" dirty="0">
                <a:solidFill>
                  <a:srgbClr val="464646"/>
                </a:solidFill>
                <a:latin typeface="Inter Medium" pitchFamily="34" charset="0"/>
                <a:ea typeface="Inter Medium" pitchFamily="34" charset="-122"/>
                <a:cs typeface="Inter Medium" pitchFamily="34" charset="-120"/>
              </a:rPr>
              <a:t>India's maritime sector is supported by a robust institutional framework that governs shipping operations, safety, shipbuilding, and port development.</a:t>
            </a:r>
            <a:endParaRPr lang="en-US" sz="850" dirty="0"/>
          </a:p>
        </p:txBody>
      </p:sp>
      <p:sp>
        <p:nvSpPr>
          <p:cNvPr id="5" name="Shape 2"/>
          <p:cNvSpPr/>
          <p:nvPr/>
        </p:nvSpPr>
        <p:spPr>
          <a:xfrm>
            <a:off x="3925119" y="1319510"/>
            <a:ext cx="4722763" cy="786780"/>
          </a:xfrm>
          <a:prstGeom prst="roundRect">
            <a:avLst>
              <a:gd name="adj" fmla="val 2106"/>
            </a:avLst>
          </a:prstGeom>
          <a:solidFill>
            <a:srgbClr val="F2EEEE"/>
          </a:solidFill>
          <a:ln/>
        </p:spPr>
      </p:sp>
      <p:sp>
        <p:nvSpPr>
          <p:cNvPr id="6" name="Text 3"/>
          <p:cNvSpPr/>
          <p:nvPr/>
        </p:nvSpPr>
        <p:spPr>
          <a:xfrm>
            <a:off x="4035549" y="1429941"/>
            <a:ext cx="4501902" cy="172641"/>
          </a:xfrm>
          <a:prstGeom prst="rect">
            <a:avLst/>
          </a:prstGeom>
          <a:noFill/>
          <a:ln/>
        </p:spPr>
        <p:txBody>
          <a:bodyPr wrap="none" lIns="0" tIns="0" rIns="0" bIns="0" rtlCol="0" anchor="t"/>
          <a:lstStyle/>
          <a:p>
            <a:pPr algn="l" indent="0" marL="0">
              <a:lnSpc>
                <a:spcPct val="104000"/>
              </a:lnSpc>
              <a:buNone/>
            </a:pPr>
            <a:r>
              <a:rPr lang="en-US" sz="1050" dirty="0">
                <a:solidFill>
                  <a:srgbClr val="464646"/>
                </a:solidFill>
                <a:latin typeface="DM Sans SemiBold" pitchFamily="34" charset="0"/>
                <a:ea typeface="DM Sans SemiBold" pitchFamily="34" charset="-122"/>
                <a:cs typeface="DM Sans SemiBold" pitchFamily="34" charset="-120"/>
              </a:rPr>
              <a:t>DG Shipping</a:t>
            </a:r>
            <a:endParaRPr lang="en-US" sz="1050" dirty="0"/>
          </a:p>
        </p:txBody>
      </p:sp>
      <p:sp>
        <p:nvSpPr>
          <p:cNvPr id="7" name="Text 4"/>
          <p:cNvSpPr/>
          <p:nvPr/>
        </p:nvSpPr>
        <p:spPr>
          <a:xfrm>
            <a:off x="4035549" y="1661592"/>
            <a:ext cx="4501902" cy="334268"/>
          </a:xfrm>
          <a:prstGeom prst="rect">
            <a:avLst/>
          </a:prstGeom>
          <a:noFill/>
          <a:ln/>
        </p:spPr>
        <p:txBody>
          <a:bodyPr wrap="square" lIns="0" tIns="0" rIns="0" bIns="0" rtlCol="0" anchor="t">
            <a:normAutofit/>
          </a:bodyPr>
          <a:lstStyle/>
          <a:p>
            <a:pPr algn="l" indent="0" marL="0">
              <a:lnSpc>
                <a:spcPct val="126000"/>
              </a:lnSpc>
              <a:buNone/>
            </a:pPr>
            <a:r>
              <a:rPr lang="en-US" sz="850" dirty="0">
                <a:solidFill>
                  <a:srgbClr val="464646"/>
                </a:solidFill>
                <a:latin typeface="Inter Medium" pitchFamily="34" charset="0"/>
                <a:ea typeface="Inter Medium" pitchFamily="34" charset="-122"/>
                <a:cs typeface="Inter Medium" pitchFamily="34" charset="-120"/>
              </a:rPr>
              <a:t>Directorate General of Shipping — apex regulatory body for maritime affairs in India. Issues seafarer certificates and vessel registrations.</a:t>
            </a:r>
            <a:endParaRPr lang="en-US" sz="850" dirty="0"/>
          </a:p>
        </p:txBody>
      </p:sp>
      <p:sp>
        <p:nvSpPr>
          <p:cNvPr id="8" name="Shape 5"/>
          <p:cNvSpPr/>
          <p:nvPr/>
        </p:nvSpPr>
        <p:spPr>
          <a:xfrm>
            <a:off x="3925119" y="2204665"/>
            <a:ext cx="4722763" cy="786780"/>
          </a:xfrm>
          <a:prstGeom prst="roundRect">
            <a:avLst>
              <a:gd name="adj" fmla="val 2106"/>
            </a:avLst>
          </a:prstGeom>
          <a:solidFill>
            <a:srgbClr val="F2EEEE"/>
          </a:solidFill>
          <a:ln/>
        </p:spPr>
      </p:sp>
      <p:sp>
        <p:nvSpPr>
          <p:cNvPr id="9" name="Text 6"/>
          <p:cNvSpPr/>
          <p:nvPr/>
        </p:nvSpPr>
        <p:spPr>
          <a:xfrm>
            <a:off x="4035549" y="2315096"/>
            <a:ext cx="4501902" cy="172641"/>
          </a:xfrm>
          <a:prstGeom prst="rect">
            <a:avLst/>
          </a:prstGeom>
          <a:noFill/>
          <a:ln/>
        </p:spPr>
        <p:txBody>
          <a:bodyPr wrap="none" lIns="0" tIns="0" rIns="0" bIns="0" rtlCol="0" anchor="t"/>
          <a:lstStyle/>
          <a:p>
            <a:pPr algn="l" indent="0" marL="0">
              <a:lnSpc>
                <a:spcPct val="104000"/>
              </a:lnSpc>
              <a:buNone/>
            </a:pPr>
            <a:r>
              <a:rPr lang="en-US" sz="1050" dirty="0">
                <a:solidFill>
                  <a:srgbClr val="464646"/>
                </a:solidFill>
                <a:latin typeface="DM Sans SemiBold" pitchFamily="34" charset="0"/>
                <a:ea typeface="DM Sans SemiBold" pitchFamily="34" charset="-122"/>
                <a:cs typeface="DM Sans SemiBold" pitchFamily="34" charset="-120"/>
              </a:rPr>
              <a:t>SCI</a:t>
            </a:r>
            <a:endParaRPr lang="en-US" sz="1050" dirty="0"/>
          </a:p>
        </p:txBody>
      </p:sp>
      <p:sp>
        <p:nvSpPr>
          <p:cNvPr id="10" name="Text 7"/>
          <p:cNvSpPr/>
          <p:nvPr/>
        </p:nvSpPr>
        <p:spPr>
          <a:xfrm>
            <a:off x="4035549" y="2546747"/>
            <a:ext cx="4501902" cy="334268"/>
          </a:xfrm>
          <a:prstGeom prst="rect">
            <a:avLst/>
          </a:prstGeom>
          <a:noFill/>
          <a:ln/>
        </p:spPr>
        <p:txBody>
          <a:bodyPr wrap="square" lIns="0" tIns="0" rIns="0" bIns="0" rtlCol="0" anchor="t">
            <a:normAutofit/>
          </a:bodyPr>
          <a:lstStyle/>
          <a:p>
            <a:pPr algn="l" indent="0" marL="0">
              <a:lnSpc>
                <a:spcPct val="126000"/>
              </a:lnSpc>
              <a:buNone/>
            </a:pPr>
            <a:r>
              <a:rPr lang="en-US" sz="850" dirty="0">
                <a:solidFill>
                  <a:srgbClr val="464646"/>
                </a:solidFill>
                <a:latin typeface="Inter Medium" pitchFamily="34" charset="0"/>
                <a:ea typeface="Inter Medium" pitchFamily="34" charset="-122"/>
                <a:cs typeface="Inter Medium" pitchFamily="34" charset="-120"/>
              </a:rPr>
              <a:t>Shipping Corporation of India — India's largest state-owned shipping company. Operates tankers, bulk carriers, and liners.</a:t>
            </a:r>
            <a:endParaRPr lang="en-US" sz="850" dirty="0"/>
          </a:p>
        </p:txBody>
      </p:sp>
      <p:sp>
        <p:nvSpPr>
          <p:cNvPr id="11" name="Shape 8"/>
          <p:cNvSpPr/>
          <p:nvPr/>
        </p:nvSpPr>
        <p:spPr>
          <a:xfrm>
            <a:off x="3925119" y="3089821"/>
            <a:ext cx="4722763" cy="786780"/>
          </a:xfrm>
          <a:prstGeom prst="roundRect">
            <a:avLst>
              <a:gd name="adj" fmla="val 2106"/>
            </a:avLst>
          </a:prstGeom>
          <a:solidFill>
            <a:srgbClr val="F2EEEE"/>
          </a:solidFill>
          <a:ln/>
        </p:spPr>
      </p:sp>
      <p:sp>
        <p:nvSpPr>
          <p:cNvPr id="12" name="Text 9"/>
          <p:cNvSpPr/>
          <p:nvPr/>
        </p:nvSpPr>
        <p:spPr>
          <a:xfrm>
            <a:off x="4035549" y="3200251"/>
            <a:ext cx="4501902" cy="172641"/>
          </a:xfrm>
          <a:prstGeom prst="rect">
            <a:avLst/>
          </a:prstGeom>
          <a:noFill/>
          <a:ln/>
        </p:spPr>
        <p:txBody>
          <a:bodyPr wrap="none" lIns="0" tIns="0" rIns="0" bIns="0" rtlCol="0" anchor="t"/>
          <a:lstStyle/>
          <a:p>
            <a:pPr algn="l" indent="0" marL="0">
              <a:lnSpc>
                <a:spcPct val="104000"/>
              </a:lnSpc>
              <a:buNone/>
            </a:pPr>
            <a:r>
              <a:rPr lang="en-US" sz="1050" dirty="0">
                <a:solidFill>
                  <a:srgbClr val="464646"/>
                </a:solidFill>
                <a:latin typeface="DM Sans SemiBold" pitchFamily="34" charset="0"/>
                <a:ea typeface="DM Sans SemiBold" pitchFamily="34" charset="-122"/>
                <a:cs typeface="DM Sans SemiBold" pitchFamily="34" charset="-120"/>
              </a:rPr>
              <a:t>Cochin Shipyard (CSL)</a:t>
            </a:r>
            <a:endParaRPr lang="en-US" sz="1050" dirty="0"/>
          </a:p>
        </p:txBody>
      </p:sp>
      <p:sp>
        <p:nvSpPr>
          <p:cNvPr id="13" name="Text 10"/>
          <p:cNvSpPr/>
          <p:nvPr/>
        </p:nvSpPr>
        <p:spPr>
          <a:xfrm>
            <a:off x="4035549" y="3431902"/>
            <a:ext cx="4501902" cy="334268"/>
          </a:xfrm>
          <a:prstGeom prst="rect">
            <a:avLst/>
          </a:prstGeom>
          <a:noFill/>
          <a:ln/>
        </p:spPr>
        <p:txBody>
          <a:bodyPr wrap="square" lIns="0" tIns="0" rIns="0" bIns="0" rtlCol="0" anchor="t">
            <a:normAutofit/>
          </a:bodyPr>
          <a:lstStyle/>
          <a:p>
            <a:pPr algn="l" indent="0" marL="0">
              <a:lnSpc>
                <a:spcPct val="126000"/>
              </a:lnSpc>
              <a:buNone/>
            </a:pPr>
            <a:r>
              <a:rPr lang="en-US" sz="850" dirty="0">
                <a:solidFill>
                  <a:srgbClr val="464646"/>
                </a:solidFill>
                <a:latin typeface="Inter Medium" pitchFamily="34" charset="0"/>
                <a:ea typeface="Inter Medium" pitchFamily="34" charset="-122"/>
                <a:cs typeface="Inter Medium" pitchFamily="34" charset="-120"/>
              </a:rPr>
              <a:t>India's largest public sector shipyard. Builds and repairs naval and commercial vessels. First aircraft carrier INS Vikrant built here.</a:t>
            </a:r>
            <a:endParaRPr lang="en-US" sz="850" dirty="0"/>
          </a:p>
        </p:txBody>
      </p:sp>
      <p:sp>
        <p:nvSpPr>
          <p:cNvPr id="14" name="Shape 11"/>
          <p:cNvSpPr/>
          <p:nvPr/>
        </p:nvSpPr>
        <p:spPr>
          <a:xfrm>
            <a:off x="3925119" y="3974976"/>
            <a:ext cx="4722763" cy="786780"/>
          </a:xfrm>
          <a:prstGeom prst="roundRect">
            <a:avLst>
              <a:gd name="adj" fmla="val 2106"/>
            </a:avLst>
          </a:prstGeom>
          <a:solidFill>
            <a:srgbClr val="F2EEEE"/>
          </a:solidFill>
          <a:ln/>
        </p:spPr>
      </p:sp>
      <p:sp>
        <p:nvSpPr>
          <p:cNvPr id="15" name="Text 12"/>
          <p:cNvSpPr/>
          <p:nvPr/>
        </p:nvSpPr>
        <p:spPr>
          <a:xfrm>
            <a:off x="4035549" y="4085406"/>
            <a:ext cx="4501902" cy="172641"/>
          </a:xfrm>
          <a:prstGeom prst="rect">
            <a:avLst/>
          </a:prstGeom>
          <a:noFill/>
          <a:ln/>
        </p:spPr>
        <p:txBody>
          <a:bodyPr wrap="none" lIns="0" tIns="0" rIns="0" bIns="0" rtlCol="0" anchor="t"/>
          <a:lstStyle/>
          <a:p>
            <a:pPr algn="l" indent="0" marL="0">
              <a:lnSpc>
                <a:spcPct val="104000"/>
              </a:lnSpc>
              <a:buNone/>
            </a:pPr>
            <a:r>
              <a:rPr lang="en-US" sz="1050" dirty="0">
                <a:solidFill>
                  <a:srgbClr val="464646"/>
                </a:solidFill>
                <a:latin typeface="DM Sans SemiBold" pitchFamily="34" charset="0"/>
                <a:ea typeface="DM Sans SemiBold" pitchFamily="34" charset="-122"/>
                <a:cs typeface="DM Sans SemiBold" pitchFamily="34" charset="-120"/>
              </a:rPr>
              <a:t>Major Ports</a:t>
            </a:r>
            <a:endParaRPr lang="en-US" sz="1050" dirty="0"/>
          </a:p>
        </p:txBody>
      </p:sp>
      <p:sp>
        <p:nvSpPr>
          <p:cNvPr id="16" name="Text 13"/>
          <p:cNvSpPr/>
          <p:nvPr/>
        </p:nvSpPr>
        <p:spPr>
          <a:xfrm>
            <a:off x="4035549" y="4317057"/>
            <a:ext cx="4501902" cy="334268"/>
          </a:xfrm>
          <a:prstGeom prst="rect">
            <a:avLst/>
          </a:prstGeom>
          <a:noFill/>
          <a:ln/>
        </p:spPr>
        <p:txBody>
          <a:bodyPr wrap="square" lIns="0" tIns="0" rIns="0" bIns="0" rtlCol="0" anchor="t">
            <a:normAutofit/>
          </a:bodyPr>
          <a:lstStyle/>
          <a:p>
            <a:pPr algn="l" indent="0" marL="0">
              <a:lnSpc>
                <a:spcPct val="126000"/>
              </a:lnSpc>
              <a:buNone/>
            </a:pPr>
            <a:r>
              <a:rPr lang="en-US" sz="850" dirty="0">
                <a:solidFill>
                  <a:srgbClr val="464646"/>
                </a:solidFill>
                <a:latin typeface="Inter Medium" pitchFamily="34" charset="0"/>
                <a:ea typeface="Inter Medium" pitchFamily="34" charset="-122"/>
                <a:cs typeface="Inter Medium" pitchFamily="34" charset="-120"/>
              </a:rPr>
              <a:t>JNPT (Mumbai), Mundra, Visakhapatnam, Chennai, Haldia — handle India's import-export cargo. Critical to national trade competitiveness.</a:t>
            </a:r>
            <a:endParaRPr lang="en-US" sz="8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Shape 0"/>
          <p:cNvSpPr/>
          <p:nvPr/>
        </p:nvSpPr>
        <p:spPr>
          <a:xfrm>
            <a:off x="3925119" y="1626319"/>
            <a:ext cx="528042" cy="188565"/>
          </a:xfrm>
          <a:prstGeom prst="roundRect">
            <a:avLst>
              <a:gd name="adj" fmla="val 7894"/>
            </a:avLst>
          </a:prstGeom>
          <a:solidFill>
            <a:srgbClr val="D4F7EC"/>
          </a:solidFill>
          <a:ln/>
        </p:spPr>
      </p:sp>
      <p:sp>
        <p:nvSpPr>
          <p:cNvPr id="4" name="Text 1"/>
          <p:cNvSpPr/>
          <p:nvPr/>
        </p:nvSpPr>
        <p:spPr>
          <a:xfrm>
            <a:off x="3999533" y="1663526"/>
            <a:ext cx="836414" cy="114151"/>
          </a:xfrm>
          <a:prstGeom prst="rect">
            <a:avLst/>
          </a:prstGeom>
          <a:noFill/>
          <a:ln/>
        </p:spPr>
        <p:txBody>
          <a:bodyPr wrap="none" lIns="0" tIns="0" rIns="0" bIns="0" rtlCol="0" anchor="t"/>
          <a:lstStyle/>
          <a:p>
            <a:pPr algn="l" indent="0" marL="0">
              <a:lnSpc>
                <a:spcPct val="96000"/>
              </a:lnSpc>
              <a:buNone/>
            </a:pPr>
            <a:r>
              <a:rPr lang="en-US" sz="750" dirty="0">
                <a:solidFill>
                  <a:srgbClr val="464646"/>
                </a:solidFill>
                <a:latin typeface="Inter Medium" pitchFamily="34" charset="0"/>
                <a:ea typeface="Inter Medium" pitchFamily="34" charset="-122"/>
                <a:cs typeface="Inter Medium" pitchFamily="34" charset="-120"/>
              </a:rPr>
              <a:t>PART IV</a:t>
            </a:r>
            <a:endParaRPr lang="en-US" sz="750" dirty="0"/>
          </a:p>
        </p:txBody>
      </p:sp>
      <p:sp>
        <p:nvSpPr>
          <p:cNvPr id="5" name="Shape 2"/>
          <p:cNvSpPr/>
          <p:nvPr/>
        </p:nvSpPr>
        <p:spPr>
          <a:xfrm>
            <a:off x="4515148" y="1626319"/>
            <a:ext cx="935236" cy="188565"/>
          </a:xfrm>
          <a:prstGeom prst="roundRect">
            <a:avLst>
              <a:gd name="adj" fmla="val 7894"/>
            </a:avLst>
          </a:prstGeom>
          <a:noFill/>
          <a:ln w="4763">
            <a:solidFill>
              <a:srgbClr val="1C9770"/>
            </a:solidFill>
            <a:prstDash val="solid"/>
          </a:ln>
        </p:spPr>
      </p:sp>
      <p:sp>
        <p:nvSpPr>
          <p:cNvPr id="6" name="Text 3"/>
          <p:cNvSpPr/>
          <p:nvPr/>
        </p:nvSpPr>
        <p:spPr>
          <a:xfrm>
            <a:off x="4589562" y="1663526"/>
            <a:ext cx="1243608" cy="114151"/>
          </a:xfrm>
          <a:prstGeom prst="rect">
            <a:avLst/>
          </a:prstGeom>
          <a:noFill/>
          <a:ln/>
        </p:spPr>
        <p:txBody>
          <a:bodyPr wrap="none" lIns="0" tIns="0" rIns="0" bIns="0" rtlCol="0" anchor="t"/>
          <a:lstStyle/>
          <a:p>
            <a:pPr algn="l" indent="0" marL="0">
              <a:lnSpc>
                <a:spcPct val="96000"/>
              </a:lnSpc>
              <a:buNone/>
            </a:pPr>
            <a:r>
              <a:rPr lang="en-US" sz="750" dirty="0">
                <a:solidFill>
                  <a:srgbClr val="1C9770"/>
                </a:solidFill>
                <a:latin typeface="Inter Medium" pitchFamily="34" charset="0"/>
                <a:ea typeface="Inter Medium" pitchFamily="34" charset="-122"/>
                <a:cs typeface="Inter Medium" pitchFamily="34" charset="-120"/>
              </a:rPr>
              <a:t>40–60 MINUTES</a:t>
            </a:r>
            <a:endParaRPr lang="en-US" sz="750" dirty="0"/>
          </a:p>
        </p:txBody>
      </p:sp>
      <p:sp>
        <p:nvSpPr>
          <p:cNvPr id="7" name="Text 4"/>
          <p:cNvSpPr/>
          <p:nvPr/>
        </p:nvSpPr>
        <p:spPr>
          <a:xfrm>
            <a:off x="3925119" y="1864444"/>
            <a:ext cx="4722763" cy="1069777"/>
          </a:xfrm>
          <a:prstGeom prst="rect">
            <a:avLst/>
          </a:prstGeom>
          <a:noFill/>
          <a:ln/>
        </p:spPr>
        <p:txBody>
          <a:bodyPr wrap="square" lIns="0" tIns="0" rIns="0" bIns="0" rtlCol="0" anchor="t">
            <a:normAutofit/>
          </a:bodyPr>
          <a:lstStyle/>
          <a:p>
            <a:pPr algn="l" indent="0" marL="0">
              <a:lnSpc>
                <a:spcPct val="104000"/>
              </a:lnSpc>
              <a:buNone/>
            </a:pPr>
            <a:r>
              <a:rPr lang="en-US" sz="3350" dirty="0">
                <a:solidFill>
                  <a:srgbClr val="030303"/>
                </a:solidFill>
                <a:latin typeface="DM Sans SemiBold" pitchFamily="34" charset="0"/>
                <a:ea typeface="DM Sans SemiBold" pitchFamily="34" charset="-122"/>
                <a:cs typeface="DM Sans SemiBold" pitchFamily="34" charset="-120"/>
              </a:rPr>
              <a:t>Shipping Business Models</a:t>
            </a:r>
            <a:endParaRPr lang="en-US" sz="3350" dirty="0"/>
          </a:p>
        </p:txBody>
      </p:sp>
      <p:sp>
        <p:nvSpPr>
          <p:cNvPr id="8" name="Text 5"/>
          <p:cNvSpPr/>
          <p:nvPr/>
        </p:nvSpPr>
        <p:spPr>
          <a:xfrm>
            <a:off x="3925119" y="3120256"/>
            <a:ext cx="4722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How do shipping companies generate revenue? Understanding business models is the foundation of understanding shipping finance.</a:t>
            </a:r>
            <a:endParaRPr lang="en-US" sz="9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496119" y="1181844"/>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Three Principal Business Models</a:t>
            </a:r>
            <a:endParaRPr lang="en-US" sz="2400" dirty="0"/>
          </a:p>
        </p:txBody>
      </p:sp>
      <p:sp>
        <p:nvSpPr>
          <p:cNvPr id="3" name="Text 1"/>
          <p:cNvSpPr/>
          <p:nvPr/>
        </p:nvSpPr>
        <p:spPr>
          <a:xfrm>
            <a:off x="496119" y="1817415"/>
            <a:ext cx="8151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Every entity in the shipping industry operates through one or more of three fundamental models. The choice of model determines revenue streams, risk exposure, and financing requirements.</a:t>
            </a:r>
            <a:endParaRPr lang="en-US" sz="950" dirty="0"/>
          </a:p>
        </p:txBody>
      </p:sp>
      <p:pic>
        <p:nvPicPr>
          <p:cNvPr id="4" name="Image 0" descr="preencoded.png">    </p:cNvPr>
          <p:cNvPicPr>
            <a:picLocks noChangeAspect="1"/>
          </p:cNvPicPr>
          <p:nvPr/>
        </p:nvPicPr>
        <p:blipFill>
          <a:blip r:embed="rId1"/>
          <a:stretch>
            <a:fillRect/>
          </a:stretch>
        </p:blipFill>
        <p:spPr>
          <a:xfrm>
            <a:off x="496119" y="2353866"/>
            <a:ext cx="2717229" cy="496119"/>
          </a:xfrm>
          <a:prstGeom prst="rect">
            <a:avLst/>
          </a:prstGeom>
        </p:spPr>
      </p:pic>
      <p:sp>
        <p:nvSpPr>
          <p:cNvPr id="5" name="Text 2"/>
          <p:cNvSpPr/>
          <p:nvPr/>
        </p:nvSpPr>
        <p:spPr>
          <a:xfrm>
            <a:off x="620092" y="2973958"/>
            <a:ext cx="246928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Ship Ownership</a:t>
            </a:r>
            <a:endParaRPr lang="en-US" sz="1200" dirty="0"/>
          </a:p>
        </p:txBody>
      </p:sp>
      <p:sp>
        <p:nvSpPr>
          <p:cNvPr id="6" name="Text 3"/>
          <p:cNvSpPr/>
          <p:nvPr/>
        </p:nvSpPr>
        <p:spPr>
          <a:xfrm>
            <a:off x="620092" y="3242221"/>
            <a:ext cx="246928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Own and deploy vessels. Earn freight or charter hire. Bear full capital and operational risk.</a:t>
            </a:r>
            <a:endParaRPr lang="en-US" sz="950" dirty="0"/>
          </a:p>
        </p:txBody>
      </p:sp>
      <p:pic>
        <p:nvPicPr>
          <p:cNvPr id="7" name="Image 1" descr="preencoded.png">    </p:cNvPr>
          <p:cNvPicPr>
            <a:picLocks noChangeAspect="1"/>
          </p:cNvPicPr>
          <p:nvPr/>
        </p:nvPicPr>
        <p:blipFill>
          <a:blip r:embed="rId2"/>
          <a:stretch>
            <a:fillRect/>
          </a:stretch>
        </p:blipFill>
        <p:spPr>
          <a:xfrm>
            <a:off x="3213348" y="2353866"/>
            <a:ext cx="2717229" cy="496119"/>
          </a:xfrm>
          <a:prstGeom prst="rect">
            <a:avLst/>
          </a:prstGeom>
        </p:spPr>
      </p:pic>
      <p:sp>
        <p:nvSpPr>
          <p:cNvPr id="8" name="Text 4"/>
          <p:cNvSpPr/>
          <p:nvPr/>
        </p:nvSpPr>
        <p:spPr>
          <a:xfrm>
            <a:off x="3337322" y="2973958"/>
            <a:ext cx="246928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Ship Management</a:t>
            </a:r>
            <a:endParaRPr lang="en-US" sz="1200" dirty="0"/>
          </a:p>
        </p:txBody>
      </p:sp>
      <p:sp>
        <p:nvSpPr>
          <p:cNvPr id="9" name="Text 5"/>
          <p:cNvSpPr/>
          <p:nvPr/>
        </p:nvSpPr>
        <p:spPr>
          <a:xfrm>
            <a:off x="3337322" y="3242221"/>
            <a:ext cx="246928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Manage vessels on behalf of owners. Earn management fees. Asset-light, expertise-driven.</a:t>
            </a:r>
            <a:endParaRPr lang="en-US" sz="950" dirty="0"/>
          </a:p>
        </p:txBody>
      </p:sp>
      <p:pic>
        <p:nvPicPr>
          <p:cNvPr id="10" name="Image 2" descr="preencoded.png">    </p:cNvPr>
          <p:cNvPicPr>
            <a:picLocks noChangeAspect="1"/>
          </p:cNvPicPr>
          <p:nvPr/>
        </p:nvPicPr>
        <p:blipFill>
          <a:blip r:embed="rId3"/>
          <a:stretch>
            <a:fillRect/>
          </a:stretch>
        </p:blipFill>
        <p:spPr>
          <a:xfrm>
            <a:off x="5930578" y="2353866"/>
            <a:ext cx="2717229" cy="496119"/>
          </a:xfrm>
          <a:prstGeom prst="rect">
            <a:avLst/>
          </a:prstGeom>
        </p:spPr>
      </p:pic>
      <p:sp>
        <p:nvSpPr>
          <p:cNvPr id="11" name="Text 6"/>
          <p:cNvSpPr/>
          <p:nvPr/>
        </p:nvSpPr>
        <p:spPr>
          <a:xfrm>
            <a:off x="6054551" y="2973958"/>
            <a:ext cx="246928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Chartering</a:t>
            </a:r>
            <a:endParaRPr lang="en-US" sz="1200" dirty="0"/>
          </a:p>
        </p:txBody>
      </p:sp>
      <p:sp>
        <p:nvSpPr>
          <p:cNvPr id="12" name="Text 7"/>
          <p:cNvSpPr/>
          <p:nvPr/>
        </p:nvSpPr>
        <p:spPr>
          <a:xfrm>
            <a:off x="6054551" y="3242221"/>
            <a:ext cx="246928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Intermediate between owners and cargo. Take commercial risk, optimize vessel deployment.</a:t>
            </a:r>
            <a:endParaRPr lang="en-US" sz="9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496119" y="1282675"/>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Ship Ownership</a:t>
            </a:r>
            <a:endParaRPr lang="en-US" sz="2400" dirty="0"/>
          </a:p>
        </p:txBody>
      </p:sp>
      <p:sp>
        <p:nvSpPr>
          <p:cNvPr id="3" name="Shape 1"/>
          <p:cNvSpPr/>
          <p:nvPr/>
        </p:nvSpPr>
        <p:spPr>
          <a:xfrm>
            <a:off x="406822" y="1856259"/>
            <a:ext cx="4103191" cy="2004566"/>
          </a:xfrm>
          <a:prstGeom prst="roundRect">
            <a:avLst>
              <a:gd name="adj" fmla="val 928"/>
            </a:avLst>
          </a:prstGeom>
          <a:solidFill>
            <a:srgbClr val="1C9770"/>
          </a:solidFill>
          <a:ln/>
        </p:spPr>
      </p:sp>
      <p:sp>
        <p:nvSpPr>
          <p:cNvPr id="4" name="Text 2"/>
          <p:cNvSpPr/>
          <p:nvPr/>
        </p:nvSpPr>
        <p:spPr>
          <a:xfrm>
            <a:off x="530796" y="1980233"/>
            <a:ext cx="3855244"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Revenue Sources</a:t>
            </a:r>
            <a:endParaRPr lang="en-US" sz="1200" dirty="0"/>
          </a:p>
        </p:txBody>
      </p:sp>
      <p:sp>
        <p:nvSpPr>
          <p:cNvPr id="5" name="Text 3"/>
          <p:cNvSpPr/>
          <p:nvPr/>
        </p:nvSpPr>
        <p:spPr>
          <a:xfrm>
            <a:off x="530796" y="2298055"/>
            <a:ext cx="3855244" cy="880616"/>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b="1" dirty="0">
                <a:solidFill>
                  <a:srgbClr val="000000"/>
                </a:solidFill>
                <a:latin typeface="Inter Bold" pitchFamily="34" charset="0"/>
                <a:ea typeface="Inter Bold" pitchFamily="34" charset="-122"/>
                <a:cs typeface="Inter Bold" pitchFamily="34" charset="-120"/>
              </a:rPr>
              <a:t>Freight Income</a:t>
            </a:r>
            <a:pPr algn="l" marL="193040" indent="-193040">
              <a:lnSpc>
                <a:spcPct val="133000"/>
              </a:lnSpc>
              <a:buSzPct val="100000"/>
              <a:buChar char="•"/>
            </a:pPr>
            <a:r>
              <a:rPr lang="en-US" sz="950" dirty="0">
                <a:solidFill>
                  <a:srgbClr val="000000"/>
                </a:solidFill>
                <a:latin typeface="Inter Medium" pitchFamily="34" charset="0"/>
                <a:ea typeface="Inter Medium" pitchFamily="34" charset="-122"/>
                <a:cs typeface="Inter Medium" pitchFamily="34" charset="-120"/>
              </a:rPr>
              <a:t> — earned per voyage or cargo lot</a:t>
            </a:r>
            <a:endParaRPr lang="en-US" sz="950" dirty="0"/>
          </a:p>
          <a:p>
            <a:pPr algn="l" marL="193040" indent="-193040">
              <a:lnSpc>
                <a:spcPct val="133000"/>
              </a:lnSpc>
              <a:buSzPct val="100000"/>
              <a:buChar char="•"/>
            </a:pPr>
            <a:r>
              <a:rPr lang="en-US" sz="950" b="1" dirty="0">
                <a:solidFill>
                  <a:srgbClr val="000000"/>
                </a:solidFill>
                <a:latin typeface="Inter Bold" pitchFamily="34" charset="0"/>
                <a:ea typeface="Inter Bold" pitchFamily="34" charset="-122"/>
                <a:cs typeface="Inter Bold" pitchFamily="34" charset="-120"/>
              </a:rPr>
              <a:t>Charter Hire</a:t>
            </a:r>
            <a:pPr algn="l" marL="193040" indent="-193040">
              <a:lnSpc>
                <a:spcPct val="133000"/>
              </a:lnSpc>
              <a:buSzPct val="100000"/>
              <a:buChar char="•"/>
            </a:pPr>
            <a:r>
              <a:rPr lang="en-US" sz="950" dirty="0">
                <a:solidFill>
                  <a:srgbClr val="000000"/>
                </a:solidFill>
                <a:latin typeface="Inter Medium" pitchFamily="34" charset="0"/>
                <a:ea typeface="Inter Medium" pitchFamily="34" charset="-122"/>
                <a:cs typeface="Inter Medium" pitchFamily="34" charset="-120"/>
              </a:rPr>
              <a:t> — daily rate under time or bareboat charters</a:t>
            </a:r>
            <a:endParaRPr lang="en-US" sz="950" dirty="0"/>
          </a:p>
          <a:p>
            <a:pPr algn="l" marL="193040" indent="-193040">
              <a:lnSpc>
                <a:spcPct val="133000"/>
              </a:lnSpc>
              <a:buSzPct val="100000"/>
              <a:buChar char="•"/>
            </a:pPr>
            <a:r>
              <a:rPr lang="en-US" sz="950" b="1" dirty="0">
                <a:solidFill>
                  <a:srgbClr val="000000"/>
                </a:solidFill>
                <a:latin typeface="Inter Bold" pitchFamily="34" charset="0"/>
                <a:ea typeface="Inter Bold" pitchFamily="34" charset="-122"/>
                <a:cs typeface="Inter Bold" pitchFamily="34" charset="-120"/>
              </a:rPr>
              <a:t>Asset Appreciation</a:t>
            </a:r>
            <a:pPr algn="l" marL="193040" indent="-193040">
              <a:lnSpc>
                <a:spcPct val="133000"/>
              </a:lnSpc>
              <a:buSzPct val="100000"/>
              <a:buChar char="•"/>
            </a:pPr>
            <a:r>
              <a:rPr lang="en-US" sz="950" dirty="0">
                <a:solidFill>
                  <a:srgbClr val="000000"/>
                </a:solidFill>
                <a:latin typeface="Inter Medium" pitchFamily="34" charset="0"/>
                <a:ea typeface="Inter Medium" pitchFamily="34" charset="-122"/>
                <a:cs typeface="Inter Medium" pitchFamily="34" charset="-120"/>
              </a:rPr>
              <a:t> — second-hand vessel value gains in bull markets</a:t>
            </a:r>
            <a:endParaRPr lang="en-US" sz="950" dirty="0"/>
          </a:p>
        </p:txBody>
      </p:sp>
      <p:sp>
        <p:nvSpPr>
          <p:cNvPr id="6" name="Text 4"/>
          <p:cNvSpPr/>
          <p:nvPr/>
        </p:nvSpPr>
        <p:spPr>
          <a:xfrm>
            <a:off x="4728046" y="1980233"/>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Key Financial Characteristics</a:t>
            </a:r>
            <a:endParaRPr lang="en-US" sz="1200" dirty="0"/>
          </a:p>
        </p:txBody>
      </p:sp>
      <p:sp>
        <p:nvSpPr>
          <p:cNvPr id="7" name="Text 5"/>
          <p:cNvSpPr/>
          <p:nvPr/>
        </p:nvSpPr>
        <p:spPr>
          <a:xfrm>
            <a:off x="4728046" y="2298055"/>
            <a:ext cx="3924598" cy="1519386"/>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High upfront capital expenditure (CapEx) — vessels cost millions to hundreds of millions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Long asset lives (20–30 years) require long-term financing strategies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Operational expenses (OpEx): crew, fuel (bunker), maintenance, insurance, port fees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Revenue is volatile — closely tied to freight market cycles</a:t>
            </a:r>
            <a:endParaRPr lang="en-US" sz="9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496119" y="341709"/>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Ship Management</a:t>
            </a:r>
            <a:endParaRPr lang="en-US" sz="2400" dirty="0"/>
          </a:p>
        </p:txBody>
      </p:sp>
      <p:sp>
        <p:nvSpPr>
          <p:cNvPr id="3" name="Text 1"/>
          <p:cNvSpPr/>
          <p:nvPr/>
        </p:nvSpPr>
        <p:spPr>
          <a:xfrm>
            <a:off x="496119" y="977280"/>
            <a:ext cx="8151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Ship management companies act as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specialized operators</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running vessels on behalf of owners who prefer to be asset investors rather than active operators. This model has grown significantly with the globalization of shipping.</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513731"/>
            <a:ext cx="4013895" cy="1313780"/>
          </a:xfrm>
          <a:prstGeom prst="rect">
            <a:avLst/>
          </a:prstGeom>
        </p:spPr>
      </p:pic>
      <p:sp>
        <p:nvSpPr>
          <p:cNvPr id="5" name="Text 2"/>
          <p:cNvSpPr/>
          <p:nvPr/>
        </p:nvSpPr>
        <p:spPr>
          <a:xfrm>
            <a:off x="634380" y="2024063"/>
            <a:ext cx="373737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Technical Management</a:t>
            </a:r>
            <a:endParaRPr lang="en-US" sz="1200" dirty="0"/>
          </a:p>
        </p:txBody>
      </p:sp>
      <p:sp>
        <p:nvSpPr>
          <p:cNvPr id="6" name="Text 3"/>
          <p:cNvSpPr/>
          <p:nvPr/>
        </p:nvSpPr>
        <p:spPr>
          <a:xfrm>
            <a:off x="634380" y="2292325"/>
            <a:ext cx="3737372"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Vessel maintenance, dry-docking, class compliance, spare parts procurement, and technical inspections.</a:t>
            </a:r>
            <a:endParaRPr lang="en-US" sz="9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33987" y="1513731"/>
            <a:ext cx="4013895" cy="1313780"/>
          </a:xfrm>
          <a:prstGeom prst="rect">
            <a:avLst/>
          </a:prstGeom>
        </p:spPr>
      </p:pic>
      <p:sp>
        <p:nvSpPr>
          <p:cNvPr id="8" name="Text 4"/>
          <p:cNvSpPr/>
          <p:nvPr/>
        </p:nvSpPr>
        <p:spPr>
          <a:xfrm>
            <a:off x="4772248" y="2024063"/>
            <a:ext cx="373737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Crew Management</a:t>
            </a:r>
            <a:endParaRPr lang="en-US" sz="1200" dirty="0"/>
          </a:p>
        </p:txBody>
      </p:sp>
      <p:sp>
        <p:nvSpPr>
          <p:cNvPr id="9" name="Text 5"/>
          <p:cNvSpPr/>
          <p:nvPr/>
        </p:nvSpPr>
        <p:spPr>
          <a:xfrm>
            <a:off x="4772248" y="2292325"/>
            <a:ext cx="3737372"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Seafarer recruitment, training, payroll, certification, and welfare — often across multiple nationalities.</a:t>
            </a:r>
            <a:endParaRPr lang="en-US" sz="9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2951485"/>
            <a:ext cx="4013895" cy="1313780"/>
          </a:xfrm>
          <a:prstGeom prst="rect">
            <a:avLst/>
          </a:prstGeom>
        </p:spPr>
      </p:pic>
      <p:sp>
        <p:nvSpPr>
          <p:cNvPr id="11" name="Text 6"/>
          <p:cNvSpPr/>
          <p:nvPr/>
        </p:nvSpPr>
        <p:spPr>
          <a:xfrm>
            <a:off x="634380" y="3461817"/>
            <a:ext cx="373737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Commercial Management</a:t>
            </a:r>
            <a:endParaRPr lang="en-US" sz="1200" dirty="0"/>
          </a:p>
        </p:txBody>
      </p:sp>
      <p:sp>
        <p:nvSpPr>
          <p:cNvPr id="12" name="Text 7"/>
          <p:cNvSpPr/>
          <p:nvPr/>
        </p:nvSpPr>
        <p:spPr>
          <a:xfrm>
            <a:off x="634380" y="3730079"/>
            <a:ext cx="3737372"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Chartering, voyage optimization, freight negotiation, and cargo scheduling on behalf of the shipowner.</a:t>
            </a:r>
            <a:endParaRPr lang="en-US" sz="9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33987" y="2951485"/>
            <a:ext cx="4013895" cy="1313780"/>
          </a:xfrm>
          <a:prstGeom prst="rect">
            <a:avLst/>
          </a:prstGeom>
        </p:spPr>
      </p:pic>
      <p:sp>
        <p:nvSpPr>
          <p:cNvPr id="14" name="Text 8"/>
          <p:cNvSpPr/>
          <p:nvPr/>
        </p:nvSpPr>
        <p:spPr>
          <a:xfrm>
            <a:off x="4772248" y="3461817"/>
            <a:ext cx="373737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Safety &amp; Compliance</a:t>
            </a:r>
            <a:endParaRPr lang="en-US" sz="1200" dirty="0"/>
          </a:p>
        </p:txBody>
      </p:sp>
      <p:sp>
        <p:nvSpPr>
          <p:cNvPr id="15" name="Text 9"/>
          <p:cNvSpPr/>
          <p:nvPr/>
        </p:nvSpPr>
        <p:spPr>
          <a:xfrm>
            <a:off x="4772248" y="3730079"/>
            <a:ext cx="3737372"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ISM Code implementation, port state control preparation, MARPOL compliance, and insurance liaison.</a:t>
            </a:r>
            <a:endParaRPr lang="en-US" sz="950" dirty="0"/>
          </a:p>
        </p:txBody>
      </p:sp>
      <p:sp>
        <p:nvSpPr>
          <p:cNvPr id="16" name="Text 10"/>
          <p:cNvSpPr/>
          <p:nvPr/>
        </p:nvSpPr>
        <p:spPr>
          <a:xfrm>
            <a:off x="496119" y="4404792"/>
            <a:ext cx="8151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Major ship managers include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V.Ships, Bernhard Schulte Shipmanagement (BSM), Anglo-Eastern,</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and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Columbia Shipmanagement</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 collectively managing thousands of vessels worldwide.</a:t>
            </a:r>
            <a:endParaRPr lang="en-US" sz="9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496119" y="346844"/>
            <a:ext cx="8151763" cy="296763"/>
          </a:xfrm>
          <a:prstGeom prst="rect">
            <a:avLst/>
          </a:prstGeom>
          <a:noFill/>
          <a:ln/>
        </p:spPr>
        <p:txBody>
          <a:bodyPr wrap="none" lIns="0" tIns="0" rIns="0" bIns="0" rtlCol="0" anchor="t"/>
          <a:lstStyle/>
          <a:p>
            <a:pPr algn="l" indent="0" marL="0">
              <a:lnSpc>
                <a:spcPct val="104000"/>
              </a:lnSpc>
              <a:buNone/>
            </a:pPr>
            <a:r>
              <a:rPr lang="en-US" sz="1850" dirty="0">
                <a:solidFill>
                  <a:srgbClr val="030303"/>
                </a:solidFill>
                <a:latin typeface="DM Sans SemiBold" pitchFamily="34" charset="0"/>
                <a:ea typeface="DM Sans SemiBold" pitchFamily="34" charset="-122"/>
                <a:cs typeface="DM Sans SemiBold" pitchFamily="34" charset="-120"/>
              </a:rPr>
              <a:t>Chartering Models</a:t>
            </a:r>
            <a:endParaRPr lang="en-US" sz="1850" dirty="0"/>
          </a:p>
        </p:txBody>
      </p:sp>
      <p:sp>
        <p:nvSpPr>
          <p:cNvPr id="3" name="Text 1"/>
          <p:cNvSpPr/>
          <p:nvPr/>
        </p:nvSpPr>
        <p:spPr>
          <a:xfrm>
            <a:off x="496119" y="789012"/>
            <a:ext cx="8151763" cy="268188"/>
          </a:xfrm>
          <a:prstGeom prst="rect">
            <a:avLst/>
          </a:prstGeom>
          <a:noFill/>
          <a:ln/>
        </p:spPr>
        <p:txBody>
          <a:bodyPr wrap="square" lIns="0" tIns="0" rIns="0" bIns="0" rtlCol="0" anchor="t">
            <a:normAutofit/>
          </a:bodyPr>
          <a:lstStyle/>
          <a:p>
            <a:pPr algn="l" indent="0" marL="0">
              <a:lnSpc>
                <a:spcPct val="118000"/>
              </a:lnSpc>
              <a:buNone/>
            </a:pPr>
            <a:r>
              <a:rPr lang="en-US" sz="700" dirty="0">
                <a:solidFill>
                  <a:srgbClr val="464646"/>
                </a:solidFill>
                <a:latin typeface="Inter Medium" pitchFamily="34" charset="0"/>
                <a:ea typeface="Inter Medium" pitchFamily="34" charset="-122"/>
                <a:cs typeface="Inter Medium" pitchFamily="34" charset="-120"/>
              </a:rPr>
              <a:t>Chartering defines the legal and commercial relationship between a shipowner and a charterer. The choice of charter type has profound implications for who bears which costs and risks — and therefore shapes the financing structure.</a:t>
            </a:r>
            <a:endParaRPr lang="en-US" sz="700" dirty="0"/>
          </a:p>
        </p:txBody>
      </p:sp>
      <p:pic>
        <p:nvPicPr>
          <p:cNvPr id="4" name="Image 0" descr="preencoded.png">    </p:cNvPr>
          <p:cNvPicPr>
            <a:picLocks noChangeAspect="1"/>
          </p:cNvPicPr>
          <p:nvPr/>
        </p:nvPicPr>
        <p:blipFill>
          <a:blip r:embed="rId1"/>
          <a:stretch>
            <a:fillRect/>
          </a:stretch>
        </p:blipFill>
        <p:spPr>
          <a:xfrm>
            <a:off x="496119" y="1138982"/>
            <a:ext cx="6553200" cy="36576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496119" y="617562"/>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Voyage Charter: Deep Dive</a:t>
            </a:r>
            <a:endParaRPr lang="en-US" sz="2400" dirty="0"/>
          </a:p>
        </p:txBody>
      </p:sp>
      <p:pic>
        <p:nvPicPr>
          <p:cNvPr id="3" name="Image 0" descr="preencoded.png">    </p:cNvPr>
          <p:cNvPicPr>
            <a:picLocks noChangeAspect="1"/>
          </p:cNvPicPr>
          <p:nvPr/>
        </p:nvPicPr>
        <p:blipFill>
          <a:blip r:embed="rId1"/>
          <a:stretch>
            <a:fillRect/>
          </a:stretch>
        </p:blipFill>
        <p:spPr>
          <a:xfrm>
            <a:off x="496119" y="1330672"/>
            <a:ext cx="1428750" cy="1428750"/>
          </a:xfrm>
          <a:prstGeom prst="rect">
            <a:avLst/>
          </a:prstGeom>
        </p:spPr>
      </p:pic>
      <p:sp>
        <p:nvSpPr>
          <p:cNvPr id="4" name="Text 1"/>
          <p:cNvSpPr/>
          <p:nvPr/>
        </p:nvSpPr>
        <p:spPr>
          <a:xfrm>
            <a:off x="4728046" y="1315120"/>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How It Works</a:t>
            </a:r>
            <a:endParaRPr lang="en-US" sz="1200" dirty="0"/>
          </a:p>
        </p:txBody>
      </p:sp>
      <p:sp>
        <p:nvSpPr>
          <p:cNvPr id="5" name="Text 2"/>
          <p:cNvSpPr/>
          <p:nvPr/>
        </p:nvSpPr>
        <p:spPr>
          <a:xfrm>
            <a:off x="4728046" y="1632942"/>
            <a:ext cx="3924598"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The shipowner agrees to carry a specific cargo from one port to another for a fixed freight rate. The owner bears all voyage costs — bunker fuel, port dues, canal tolls — and earns revenue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per voyage completed</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a:t>
            </a:r>
            <a:endParaRPr lang="en-US" sz="950" dirty="0"/>
          </a:p>
        </p:txBody>
      </p:sp>
      <p:sp>
        <p:nvSpPr>
          <p:cNvPr id="6" name="Text 3"/>
          <p:cNvSpPr/>
          <p:nvPr/>
        </p:nvSpPr>
        <p:spPr>
          <a:xfrm>
            <a:off x="4728046" y="2550765"/>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Freight Calculation</a:t>
            </a:r>
            <a:endParaRPr lang="en-US" sz="1200" dirty="0"/>
          </a:p>
        </p:txBody>
      </p:sp>
      <p:sp>
        <p:nvSpPr>
          <p:cNvPr id="7" name="Text 4"/>
          <p:cNvSpPr/>
          <p:nvPr/>
        </p:nvSpPr>
        <p:spPr>
          <a:xfrm>
            <a:off x="4728046" y="2868588"/>
            <a:ext cx="3924598" cy="707008"/>
          </a:xfrm>
          <a:prstGeom prst="rect">
            <a:avLst/>
          </a:prstGeom>
          <a:noFill/>
          <a:ln/>
        </p:spPr>
        <p:txBody>
          <a:bodyPr wrap="squar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Freight = </a:t>
            </a:r>
            <a:pPr algn="l" indent="0" marL="0">
              <a:lnSpc>
                <a:spcPct val="133000"/>
              </a:lnSpc>
              <a:spcAft>
                <a:spcPts val="850"/>
              </a:spcAft>
              <a:buNone/>
            </a:pPr>
            <a:r>
              <a:rPr lang="en-US" sz="950" b="1" dirty="0">
                <a:solidFill>
                  <a:srgbClr val="464646"/>
                </a:solidFill>
                <a:latin typeface="Inter Bold" pitchFamily="34" charset="0"/>
                <a:ea typeface="Inter Bold" pitchFamily="34" charset="-122"/>
                <a:cs typeface="Inter Bold" pitchFamily="34" charset="-120"/>
              </a:rPr>
              <a:t>Freight Rate ($/tonne) × Cargo Quantity (tonnes)</a:t>
            </a:r>
            <a:endParaRPr lang="en-US" sz="950" dirty="0"/>
          </a:p>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Subject to laytime clauses (allowed loading/discharge time) and demurrage (penalties for exceeding laytime).</a:t>
            </a:r>
            <a:endParaRPr lang="en-US" sz="950" dirty="0"/>
          </a:p>
        </p:txBody>
      </p:sp>
      <p:sp>
        <p:nvSpPr>
          <p:cNvPr id="8" name="Text 5"/>
          <p:cNvSpPr/>
          <p:nvPr/>
        </p:nvSpPr>
        <p:spPr>
          <a:xfrm>
            <a:off x="4728046" y="3699570"/>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Who Uses It</a:t>
            </a:r>
            <a:endParaRPr lang="en-US" sz="1200" dirty="0"/>
          </a:p>
        </p:txBody>
      </p:sp>
      <p:sp>
        <p:nvSpPr>
          <p:cNvPr id="9" name="Text 6"/>
          <p:cNvSpPr/>
          <p:nvPr/>
        </p:nvSpPr>
        <p:spPr>
          <a:xfrm>
            <a:off x="4728046" y="4017392"/>
            <a:ext cx="3924598"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Tramp operators, bulk cargo owners, spot market traders. High risk, high potential return in strong markets.</a:t>
            </a:r>
            <a:endParaRPr lang="en-US" sz="9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496119" y="983456"/>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Time Charter &amp; Bareboat Charter</a:t>
            </a:r>
            <a:endParaRPr lang="en-US" sz="2400" dirty="0"/>
          </a:p>
        </p:txBody>
      </p:sp>
      <p:sp>
        <p:nvSpPr>
          <p:cNvPr id="3" name="Shape 1"/>
          <p:cNvSpPr/>
          <p:nvPr/>
        </p:nvSpPr>
        <p:spPr>
          <a:xfrm>
            <a:off x="496119" y="1619027"/>
            <a:ext cx="8151763" cy="1706984"/>
          </a:xfrm>
          <a:prstGeom prst="roundRect">
            <a:avLst>
              <a:gd name="adj" fmla="val 1090"/>
            </a:avLst>
          </a:prstGeom>
          <a:solidFill>
            <a:srgbClr val="F2EEEE"/>
          </a:solidFill>
          <a:ln/>
        </p:spPr>
      </p:sp>
      <p:sp>
        <p:nvSpPr>
          <p:cNvPr id="4" name="Shape 2"/>
          <p:cNvSpPr/>
          <p:nvPr/>
        </p:nvSpPr>
        <p:spPr>
          <a:xfrm>
            <a:off x="496119" y="1619027"/>
            <a:ext cx="4075881" cy="1706984"/>
          </a:xfrm>
          <a:prstGeom prst="rect">
            <a:avLst/>
          </a:prstGeom>
          <a:solidFill>
            <a:srgbClr val="F2EEEE"/>
          </a:solidFill>
          <a:ln/>
        </p:spPr>
      </p:sp>
      <p:sp>
        <p:nvSpPr>
          <p:cNvPr id="5" name="Text 3"/>
          <p:cNvSpPr/>
          <p:nvPr/>
        </p:nvSpPr>
        <p:spPr>
          <a:xfrm>
            <a:off x="620092" y="1743001"/>
            <a:ext cx="3827934"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Time Charter (TC)</a:t>
            </a:r>
            <a:endParaRPr lang="en-US" sz="1200" dirty="0"/>
          </a:p>
        </p:txBody>
      </p:sp>
      <p:sp>
        <p:nvSpPr>
          <p:cNvPr id="6" name="Text 4"/>
          <p:cNvSpPr/>
          <p:nvPr/>
        </p:nvSpPr>
        <p:spPr>
          <a:xfrm>
            <a:off x="620092" y="2011263"/>
            <a:ext cx="3827934"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Owner provides vessel + crew + maintenance. Charterer directs commercial deployment and pays fuel. Revenue =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hire rate × days</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Provides predictable cash flow — preferred by lenders as it de-risks loan repayment. Duration: 6 months to 5+ years.</a:t>
            </a:r>
            <a:endParaRPr lang="en-US" sz="950" dirty="0"/>
          </a:p>
        </p:txBody>
      </p:sp>
      <p:sp>
        <p:nvSpPr>
          <p:cNvPr id="7" name="Shape 5"/>
          <p:cNvSpPr/>
          <p:nvPr/>
        </p:nvSpPr>
        <p:spPr>
          <a:xfrm>
            <a:off x="4572000" y="1619027"/>
            <a:ext cx="4075881" cy="1706984"/>
          </a:xfrm>
          <a:prstGeom prst="rect">
            <a:avLst/>
          </a:prstGeom>
          <a:solidFill>
            <a:srgbClr val="F2EEEE"/>
          </a:solidFill>
          <a:ln/>
        </p:spPr>
      </p:sp>
      <p:sp>
        <p:nvSpPr>
          <p:cNvPr id="8" name="Shape 6"/>
          <p:cNvSpPr/>
          <p:nvPr/>
        </p:nvSpPr>
        <p:spPr>
          <a:xfrm>
            <a:off x="4572000" y="1619027"/>
            <a:ext cx="14288" cy="1706984"/>
          </a:xfrm>
          <a:prstGeom prst="roundRect">
            <a:avLst>
              <a:gd name="adj" fmla="val 130228"/>
            </a:avLst>
          </a:prstGeom>
          <a:solidFill>
            <a:srgbClr val="D8D4D4"/>
          </a:solidFill>
          <a:ln/>
        </p:spPr>
      </p:sp>
      <p:sp>
        <p:nvSpPr>
          <p:cNvPr id="9" name="Text 7"/>
          <p:cNvSpPr/>
          <p:nvPr/>
        </p:nvSpPr>
        <p:spPr>
          <a:xfrm>
            <a:off x="4695974" y="1743001"/>
            <a:ext cx="3827934"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Bareboat Charter (BBC)</a:t>
            </a:r>
            <a:endParaRPr lang="en-US" sz="1200" dirty="0"/>
          </a:p>
        </p:txBody>
      </p:sp>
      <p:sp>
        <p:nvSpPr>
          <p:cNvPr id="10" name="Text 8"/>
          <p:cNvSpPr/>
          <p:nvPr/>
        </p:nvSpPr>
        <p:spPr>
          <a:xfrm>
            <a:off x="4695974" y="2011263"/>
            <a:ext cx="3827934" cy="1190774"/>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Often called a "demise charter." Charterer takes complete operational and commercial control — hires crew, manages maintenance, pays all costs. Owner receives a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fixed lease payment</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Frequently used as a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financing mechanism</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particularly in sale-and-leaseback transactions and Chinese leasing structures.</a:t>
            </a:r>
            <a:endParaRPr lang="en-US" sz="950" dirty="0"/>
          </a:p>
        </p:txBody>
      </p:sp>
      <p:sp>
        <p:nvSpPr>
          <p:cNvPr id="11" name="Shape 9"/>
          <p:cNvSpPr/>
          <p:nvPr/>
        </p:nvSpPr>
        <p:spPr>
          <a:xfrm>
            <a:off x="496119" y="3465537"/>
            <a:ext cx="8151763" cy="694432"/>
          </a:xfrm>
          <a:prstGeom prst="roundRect">
            <a:avLst>
              <a:gd name="adj" fmla="val 2679"/>
            </a:avLst>
          </a:prstGeom>
          <a:solidFill>
            <a:srgbClr val="D4F7EC"/>
          </a:solidFill>
          <a:ln/>
        </p:spPr>
      </p:sp>
      <p:pic>
        <p:nvPicPr>
          <p:cNvPr id="12" name="Image 0" descr="preencoded.png">    </p:cNvPr>
          <p:cNvPicPr>
            <a:picLocks noChangeAspect="1"/>
          </p:cNvPicPr>
          <p:nvPr/>
        </p:nvPicPr>
        <p:blipFill>
          <a:blip r:embed="rId1"/>
          <a:stretch>
            <a:fillRect/>
          </a:stretch>
        </p:blipFill>
        <p:spPr>
          <a:xfrm>
            <a:off x="620092" y="3645322"/>
            <a:ext cx="155004" cy="123974"/>
          </a:xfrm>
          <a:prstGeom prst="rect">
            <a:avLst/>
          </a:prstGeom>
        </p:spPr>
      </p:pic>
      <p:sp>
        <p:nvSpPr>
          <p:cNvPr id="13" name="Text 10"/>
          <p:cNvSpPr/>
          <p:nvPr/>
        </p:nvSpPr>
        <p:spPr>
          <a:xfrm>
            <a:off x="899071" y="3620467"/>
            <a:ext cx="7624837"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000000"/>
                </a:solidFill>
                <a:latin typeface="Inter Medium" pitchFamily="34" charset="0"/>
                <a:ea typeface="Inter Medium" pitchFamily="34" charset="-122"/>
                <a:cs typeface="Inter Medium" pitchFamily="34" charset="-120"/>
              </a:rPr>
              <a:t>A key insight: the longer and more stable the charter, the more attractive the vessel is as collateral for bank financing. Time-chartered vessels with strong counterparties command better loan terms.</a:t>
            </a:r>
            <a:endParaRPr lang="en-US" sz="9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Shape 0"/>
          <p:cNvSpPr/>
          <p:nvPr/>
        </p:nvSpPr>
        <p:spPr>
          <a:xfrm>
            <a:off x="3925119" y="1626319"/>
            <a:ext cx="501030" cy="188565"/>
          </a:xfrm>
          <a:prstGeom prst="roundRect">
            <a:avLst>
              <a:gd name="adj" fmla="val 7894"/>
            </a:avLst>
          </a:prstGeom>
          <a:solidFill>
            <a:srgbClr val="D4F7EC"/>
          </a:solidFill>
          <a:ln/>
        </p:spPr>
      </p:sp>
      <p:sp>
        <p:nvSpPr>
          <p:cNvPr id="4" name="Text 1"/>
          <p:cNvSpPr/>
          <p:nvPr/>
        </p:nvSpPr>
        <p:spPr>
          <a:xfrm>
            <a:off x="3999533" y="1663526"/>
            <a:ext cx="809402" cy="114151"/>
          </a:xfrm>
          <a:prstGeom prst="rect">
            <a:avLst/>
          </a:prstGeom>
          <a:noFill/>
          <a:ln/>
        </p:spPr>
        <p:txBody>
          <a:bodyPr wrap="none" lIns="0" tIns="0" rIns="0" bIns="0" rtlCol="0" anchor="t"/>
          <a:lstStyle/>
          <a:p>
            <a:pPr algn="l" indent="0" marL="0">
              <a:lnSpc>
                <a:spcPct val="96000"/>
              </a:lnSpc>
              <a:buNone/>
            </a:pPr>
            <a:r>
              <a:rPr lang="en-US" sz="750" dirty="0">
                <a:solidFill>
                  <a:srgbClr val="464646"/>
                </a:solidFill>
                <a:latin typeface="Inter Medium" pitchFamily="34" charset="0"/>
                <a:ea typeface="Inter Medium" pitchFamily="34" charset="-122"/>
                <a:cs typeface="Inter Medium" pitchFamily="34" charset="-120"/>
              </a:rPr>
              <a:t>PART V</a:t>
            </a:r>
            <a:endParaRPr lang="en-US" sz="750" dirty="0"/>
          </a:p>
        </p:txBody>
      </p:sp>
      <p:sp>
        <p:nvSpPr>
          <p:cNvPr id="5" name="Shape 2"/>
          <p:cNvSpPr/>
          <p:nvPr/>
        </p:nvSpPr>
        <p:spPr>
          <a:xfrm>
            <a:off x="4488135" y="1626319"/>
            <a:ext cx="932557" cy="188565"/>
          </a:xfrm>
          <a:prstGeom prst="roundRect">
            <a:avLst>
              <a:gd name="adj" fmla="val 7894"/>
            </a:avLst>
          </a:prstGeom>
          <a:noFill/>
          <a:ln w="4763">
            <a:solidFill>
              <a:srgbClr val="1C9770"/>
            </a:solidFill>
            <a:prstDash val="solid"/>
          </a:ln>
        </p:spPr>
      </p:sp>
      <p:sp>
        <p:nvSpPr>
          <p:cNvPr id="6" name="Text 3"/>
          <p:cNvSpPr/>
          <p:nvPr/>
        </p:nvSpPr>
        <p:spPr>
          <a:xfrm>
            <a:off x="4562549" y="1663526"/>
            <a:ext cx="1240929" cy="114151"/>
          </a:xfrm>
          <a:prstGeom prst="rect">
            <a:avLst/>
          </a:prstGeom>
          <a:noFill/>
          <a:ln/>
        </p:spPr>
        <p:txBody>
          <a:bodyPr wrap="none" lIns="0" tIns="0" rIns="0" bIns="0" rtlCol="0" anchor="t"/>
          <a:lstStyle/>
          <a:p>
            <a:pPr algn="l" indent="0" marL="0">
              <a:lnSpc>
                <a:spcPct val="96000"/>
              </a:lnSpc>
              <a:buNone/>
            </a:pPr>
            <a:r>
              <a:rPr lang="en-US" sz="750" dirty="0">
                <a:solidFill>
                  <a:srgbClr val="1C9770"/>
                </a:solidFill>
                <a:latin typeface="Inter Medium" pitchFamily="34" charset="0"/>
                <a:ea typeface="Inter Medium" pitchFamily="34" charset="-122"/>
                <a:cs typeface="Inter Medium" pitchFamily="34" charset="-120"/>
              </a:rPr>
              <a:t>60–80 MINUTES</a:t>
            </a:r>
            <a:endParaRPr lang="en-US" sz="750" dirty="0"/>
          </a:p>
        </p:txBody>
      </p:sp>
      <p:sp>
        <p:nvSpPr>
          <p:cNvPr id="7" name="Text 4"/>
          <p:cNvSpPr/>
          <p:nvPr/>
        </p:nvSpPr>
        <p:spPr>
          <a:xfrm>
            <a:off x="3925119" y="1864444"/>
            <a:ext cx="4722763" cy="1069777"/>
          </a:xfrm>
          <a:prstGeom prst="rect">
            <a:avLst/>
          </a:prstGeom>
          <a:noFill/>
          <a:ln/>
        </p:spPr>
        <p:txBody>
          <a:bodyPr wrap="square" lIns="0" tIns="0" rIns="0" bIns="0" rtlCol="0" anchor="t">
            <a:normAutofit/>
          </a:bodyPr>
          <a:lstStyle/>
          <a:p>
            <a:pPr algn="l" indent="0" marL="0">
              <a:lnSpc>
                <a:spcPct val="104000"/>
              </a:lnSpc>
              <a:buNone/>
            </a:pPr>
            <a:r>
              <a:rPr lang="en-US" sz="3350" dirty="0">
                <a:solidFill>
                  <a:srgbClr val="030303"/>
                </a:solidFill>
                <a:latin typeface="DM Sans SemiBold" pitchFamily="34" charset="0"/>
                <a:ea typeface="DM Sans SemiBold" pitchFamily="34" charset="-122"/>
                <a:cs typeface="DM Sans SemiBold" pitchFamily="34" charset="-120"/>
              </a:rPr>
              <a:t>Why Shipping Needs Specialized Finance</a:t>
            </a:r>
            <a:endParaRPr lang="en-US" sz="3350" dirty="0"/>
          </a:p>
        </p:txBody>
      </p:sp>
      <p:sp>
        <p:nvSpPr>
          <p:cNvPr id="8" name="Text 5"/>
          <p:cNvSpPr/>
          <p:nvPr/>
        </p:nvSpPr>
        <p:spPr>
          <a:xfrm>
            <a:off x="3925119" y="3120256"/>
            <a:ext cx="4722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Shipping's unique financial characteristics mean that conventional corporate finance frameworks are insufficient — and often inapplicable.</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383828"/>
            <a:ext cx="8151763"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Lecture Roadmap</a:t>
            </a:r>
            <a:endParaRPr lang="en-US" sz="1200" dirty="0"/>
          </a:p>
        </p:txBody>
      </p:sp>
      <p:sp>
        <p:nvSpPr>
          <p:cNvPr id="3" name="Text 1"/>
          <p:cNvSpPr/>
          <p:nvPr/>
        </p:nvSpPr>
        <p:spPr>
          <a:xfrm>
            <a:off x="496119" y="639663"/>
            <a:ext cx="8608963" cy="74340"/>
          </a:xfrm>
          <a:prstGeom prst="rect">
            <a:avLst/>
          </a:prstGeom>
          <a:noFill/>
          <a:ln/>
        </p:spPr>
        <p:txBody>
          <a:bodyPr wrap="none" lIns="0" tIns="0" rIns="0" bIns="0" rtlCol="0" anchor="t"/>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This 100-minute session spans 60 slides across eight major sections — combining interactive lectures, case examples, and a group financial exercise — guiding you from foundational concepts to advanced maritime finance.</a:t>
            </a:r>
            <a:endParaRPr lang="en-US" sz="450" dirty="0"/>
          </a:p>
        </p:txBody>
      </p:sp>
      <p:sp>
        <p:nvSpPr>
          <p:cNvPr id="4" name="Shape 2"/>
          <p:cNvSpPr/>
          <p:nvPr/>
        </p:nvSpPr>
        <p:spPr>
          <a:xfrm>
            <a:off x="4567238" y="748829"/>
            <a:ext cx="9525" cy="4010769"/>
          </a:xfrm>
          <a:prstGeom prst="roundRect">
            <a:avLst>
              <a:gd name="adj" fmla="val 97675"/>
            </a:avLst>
          </a:prstGeom>
          <a:solidFill>
            <a:srgbClr val="D8D4D4"/>
          </a:solidFill>
          <a:ln/>
        </p:spPr>
      </p:sp>
      <p:sp>
        <p:nvSpPr>
          <p:cNvPr id="5" name="Shape 3"/>
          <p:cNvSpPr/>
          <p:nvPr/>
        </p:nvSpPr>
        <p:spPr>
          <a:xfrm>
            <a:off x="4325727" y="813792"/>
            <a:ext cx="186035" cy="9525"/>
          </a:xfrm>
          <a:prstGeom prst="roundRect">
            <a:avLst>
              <a:gd name="adj" fmla="val 97675"/>
            </a:avLst>
          </a:prstGeom>
          <a:solidFill>
            <a:srgbClr val="D8D4D4"/>
          </a:solidFill>
          <a:ln/>
        </p:spPr>
      </p:sp>
      <p:sp>
        <p:nvSpPr>
          <p:cNvPr id="6" name="Shape 4"/>
          <p:cNvSpPr/>
          <p:nvPr/>
        </p:nvSpPr>
        <p:spPr>
          <a:xfrm>
            <a:off x="4502237" y="748829"/>
            <a:ext cx="139526" cy="139526"/>
          </a:xfrm>
          <a:prstGeom prst="roundRect">
            <a:avLst>
              <a:gd name="adj" fmla="val 6668"/>
            </a:avLst>
          </a:prstGeom>
          <a:solidFill>
            <a:srgbClr val="F2EEEE"/>
          </a:solidFill>
          <a:ln/>
        </p:spPr>
      </p:sp>
      <p:sp>
        <p:nvSpPr>
          <p:cNvPr id="7" name="Text 5"/>
          <p:cNvSpPr/>
          <p:nvPr/>
        </p:nvSpPr>
        <p:spPr>
          <a:xfrm>
            <a:off x="4525454" y="760437"/>
            <a:ext cx="93018" cy="116235"/>
          </a:xfrm>
          <a:prstGeom prst="rect">
            <a:avLst/>
          </a:prstGeom>
          <a:noFill/>
          <a:ln/>
        </p:spPr>
        <p:txBody>
          <a:bodyPr wrap="none" lIns="0" tIns="0" rIns="0" bIns="0" rtlCol="0" anchor="ctr"/>
          <a:lstStyle/>
          <a:p>
            <a:pPr algn="ctr" indent="0" marL="0">
              <a:lnSpc>
                <a:spcPct val="100000"/>
              </a:lnSpc>
              <a:buNone/>
            </a:pPr>
            <a:r>
              <a:rPr lang="en-US" sz="700" dirty="0">
                <a:solidFill>
                  <a:srgbClr val="464646"/>
                </a:solidFill>
                <a:latin typeface="DM Sans SemiBold" pitchFamily="34" charset="0"/>
                <a:ea typeface="DM Sans SemiBold" pitchFamily="34" charset="-122"/>
                <a:cs typeface="DM Sans SemiBold" pitchFamily="34" charset="-120"/>
              </a:rPr>
              <a:t>1</a:t>
            </a:r>
            <a:endParaRPr lang="en-US" sz="700" dirty="0"/>
          </a:p>
        </p:txBody>
      </p:sp>
      <p:sp>
        <p:nvSpPr>
          <p:cNvPr id="8" name="Text 6"/>
          <p:cNvSpPr/>
          <p:nvPr/>
        </p:nvSpPr>
        <p:spPr>
          <a:xfrm>
            <a:off x="496119" y="770111"/>
            <a:ext cx="3765798" cy="96887"/>
          </a:xfrm>
          <a:prstGeom prst="rect">
            <a:avLst/>
          </a:prstGeom>
          <a:noFill/>
          <a:ln/>
        </p:spPr>
        <p:txBody>
          <a:bodyPr wrap="none" lIns="0" tIns="0" rIns="0" bIns="0" rtlCol="0" anchor="t"/>
          <a:lstStyle/>
          <a:p>
            <a:pPr algn="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Section 1</a:t>
            </a:r>
            <a:endParaRPr lang="en-US" sz="600" dirty="0"/>
          </a:p>
        </p:txBody>
      </p:sp>
      <p:sp>
        <p:nvSpPr>
          <p:cNvPr id="9" name="Text 7"/>
          <p:cNvSpPr/>
          <p:nvPr/>
        </p:nvSpPr>
        <p:spPr>
          <a:xfrm>
            <a:off x="496119" y="885602"/>
            <a:ext cx="3765798" cy="74340"/>
          </a:xfrm>
          <a:prstGeom prst="rect">
            <a:avLst/>
          </a:prstGeom>
          <a:noFill/>
          <a:ln/>
        </p:spPr>
        <p:txBody>
          <a:bodyPr wrap="none" lIns="0" tIns="0" rIns="0" bIns="0" rtlCol="0" anchor="t"/>
          <a:lstStyle/>
          <a:p>
            <a:pPr algn="r"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Course Introduction &amp; Icebreaker</a:t>
            </a:r>
            <a:endParaRPr lang="en-US" sz="450" dirty="0"/>
          </a:p>
        </p:txBody>
      </p:sp>
      <p:sp>
        <p:nvSpPr>
          <p:cNvPr id="10" name="Text 8"/>
          <p:cNvSpPr/>
          <p:nvPr/>
        </p:nvSpPr>
        <p:spPr>
          <a:xfrm>
            <a:off x="496119" y="978545"/>
            <a:ext cx="3765798" cy="414858"/>
          </a:xfrm>
          <a:prstGeom prst="rect">
            <a:avLst/>
          </a:prstGeom>
          <a:noFill/>
          <a:ln/>
        </p:spPr>
        <p:txBody>
          <a:bodyPr wrap="square" lIns="0" tIns="0" rIns="0" bIns="0" rtlCol="0" anchor="t">
            <a:normAutofit/>
          </a:bodyPr>
          <a:lstStyle/>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Welcome &amp; objectives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Why shipping matters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Icebreaker activity</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Course overview</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Key terminology</a:t>
            </a:r>
            <a:endParaRPr lang="en-US" sz="450" dirty="0"/>
          </a:p>
        </p:txBody>
      </p:sp>
      <p:sp>
        <p:nvSpPr>
          <p:cNvPr id="11" name="Shape 9"/>
          <p:cNvSpPr/>
          <p:nvPr/>
        </p:nvSpPr>
        <p:spPr>
          <a:xfrm>
            <a:off x="4632238" y="1123801"/>
            <a:ext cx="186035" cy="9525"/>
          </a:xfrm>
          <a:prstGeom prst="roundRect">
            <a:avLst>
              <a:gd name="adj" fmla="val 97675"/>
            </a:avLst>
          </a:prstGeom>
          <a:solidFill>
            <a:srgbClr val="D8D4D4"/>
          </a:solidFill>
          <a:ln/>
        </p:spPr>
      </p:sp>
      <p:sp>
        <p:nvSpPr>
          <p:cNvPr id="12" name="Shape 10"/>
          <p:cNvSpPr/>
          <p:nvPr/>
        </p:nvSpPr>
        <p:spPr>
          <a:xfrm>
            <a:off x="4502237" y="1058838"/>
            <a:ext cx="139526" cy="139526"/>
          </a:xfrm>
          <a:prstGeom prst="roundRect">
            <a:avLst>
              <a:gd name="adj" fmla="val 6668"/>
            </a:avLst>
          </a:prstGeom>
          <a:solidFill>
            <a:srgbClr val="F2EEEE"/>
          </a:solidFill>
          <a:ln/>
        </p:spPr>
      </p:sp>
      <p:sp>
        <p:nvSpPr>
          <p:cNvPr id="13" name="Text 11"/>
          <p:cNvSpPr/>
          <p:nvPr/>
        </p:nvSpPr>
        <p:spPr>
          <a:xfrm>
            <a:off x="4525454" y="1070446"/>
            <a:ext cx="93018" cy="116235"/>
          </a:xfrm>
          <a:prstGeom prst="rect">
            <a:avLst/>
          </a:prstGeom>
          <a:noFill/>
          <a:ln/>
        </p:spPr>
        <p:txBody>
          <a:bodyPr wrap="none" lIns="0" tIns="0" rIns="0" bIns="0" rtlCol="0" anchor="ctr"/>
          <a:lstStyle/>
          <a:p>
            <a:pPr algn="ctr" indent="0" marL="0">
              <a:lnSpc>
                <a:spcPct val="100000"/>
              </a:lnSpc>
              <a:buNone/>
            </a:pPr>
            <a:r>
              <a:rPr lang="en-US" sz="700" dirty="0">
                <a:solidFill>
                  <a:srgbClr val="464646"/>
                </a:solidFill>
                <a:latin typeface="DM Sans SemiBold" pitchFamily="34" charset="0"/>
                <a:ea typeface="DM Sans SemiBold" pitchFamily="34" charset="-122"/>
                <a:cs typeface="DM Sans SemiBold" pitchFamily="34" charset="-120"/>
              </a:rPr>
              <a:t>2</a:t>
            </a:r>
            <a:endParaRPr lang="en-US" sz="700" dirty="0"/>
          </a:p>
        </p:txBody>
      </p:sp>
      <p:sp>
        <p:nvSpPr>
          <p:cNvPr id="14" name="Text 12"/>
          <p:cNvSpPr/>
          <p:nvPr/>
        </p:nvSpPr>
        <p:spPr>
          <a:xfrm>
            <a:off x="4882083" y="1080120"/>
            <a:ext cx="3765798" cy="96887"/>
          </a:xfrm>
          <a:prstGeom prst="rect">
            <a:avLst/>
          </a:prstGeom>
          <a:noFill/>
          <a:ln/>
        </p:spPr>
        <p:txBody>
          <a:bodyPr wrap="none" lIns="0" tIns="0" rIns="0" bIns="0" rtlCol="0" anchor="t"/>
          <a:lstStyle/>
          <a:p>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Section 2</a:t>
            </a:r>
            <a:endParaRPr lang="en-US" sz="600" dirty="0"/>
          </a:p>
        </p:txBody>
      </p:sp>
      <p:sp>
        <p:nvSpPr>
          <p:cNvPr id="15" name="Text 13"/>
          <p:cNvSpPr/>
          <p:nvPr/>
        </p:nvSpPr>
        <p:spPr>
          <a:xfrm>
            <a:off x="4882083" y="1195611"/>
            <a:ext cx="3765798" cy="74340"/>
          </a:xfrm>
          <a:prstGeom prst="rect">
            <a:avLst/>
          </a:prstGeom>
          <a:noFill/>
          <a:ln/>
        </p:spPr>
        <p:txBody>
          <a:bodyPr wrap="none" lIns="0" tIns="0" rIns="0" bIns="0" rtlCol="0" anchor="t"/>
          <a:lstStyle/>
          <a:p>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Global Shipping Industry Overview</a:t>
            </a:r>
            <a:endParaRPr lang="en-US" sz="450" dirty="0"/>
          </a:p>
        </p:txBody>
      </p:sp>
      <p:sp>
        <p:nvSpPr>
          <p:cNvPr id="16" name="Text 14"/>
          <p:cNvSpPr/>
          <p:nvPr/>
        </p:nvSpPr>
        <p:spPr>
          <a:xfrm>
            <a:off x="4882083" y="1288554"/>
            <a:ext cx="3765798" cy="585118"/>
          </a:xfrm>
          <a:prstGeom prst="rect">
            <a:avLst/>
          </a:prstGeom>
          <a:noFill/>
          <a:ln/>
        </p:spPr>
        <p:txBody>
          <a:bodyPr wrap="square" lIns="0" tIns="0" rIns="0" bIns="0" rtlCol="0" anchor="t">
            <a:normAutofit/>
          </a:bodyPr>
          <a:lstStyle/>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Scale of global trade</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Seaborne cargo volumes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Trade lane geography</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Commodity flows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Industry KPIs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Economic impact</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Historical evolution</a:t>
            </a:r>
            <a:endParaRPr lang="en-US" sz="450" dirty="0"/>
          </a:p>
        </p:txBody>
      </p:sp>
      <p:sp>
        <p:nvSpPr>
          <p:cNvPr id="17" name="Shape 15"/>
          <p:cNvSpPr/>
          <p:nvPr/>
        </p:nvSpPr>
        <p:spPr>
          <a:xfrm>
            <a:off x="4325727" y="1562174"/>
            <a:ext cx="186035" cy="9525"/>
          </a:xfrm>
          <a:prstGeom prst="roundRect">
            <a:avLst>
              <a:gd name="adj" fmla="val 97675"/>
            </a:avLst>
          </a:prstGeom>
          <a:solidFill>
            <a:srgbClr val="D8D4D4"/>
          </a:solidFill>
          <a:ln/>
        </p:spPr>
      </p:sp>
      <p:sp>
        <p:nvSpPr>
          <p:cNvPr id="18" name="Shape 16"/>
          <p:cNvSpPr/>
          <p:nvPr/>
        </p:nvSpPr>
        <p:spPr>
          <a:xfrm>
            <a:off x="4502237" y="1497211"/>
            <a:ext cx="139526" cy="139526"/>
          </a:xfrm>
          <a:prstGeom prst="roundRect">
            <a:avLst>
              <a:gd name="adj" fmla="val 6668"/>
            </a:avLst>
          </a:prstGeom>
          <a:solidFill>
            <a:srgbClr val="F2EEEE"/>
          </a:solidFill>
          <a:ln/>
        </p:spPr>
      </p:sp>
      <p:sp>
        <p:nvSpPr>
          <p:cNvPr id="19" name="Text 17"/>
          <p:cNvSpPr/>
          <p:nvPr/>
        </p:nvSpPr>
        <p:spPr>
          <a:xfrm>
            <a:off x="4525454" y="1508820"/>
            <a:ext cx="93018" cy="116235"/>
          </a:xfrm>
          <a:prstGeom prst="rect">
            <a:avLst/>
          </a:prstGeom>
          <a:noFill/>
          <a:ln/>
        </p:spPr>
        <p:txBody>
          <a:bodyPr wrap="none" lIns="0" tIns="0" rIns="0" bIns="0" rtlCol="0" anchor="ctr"/>
          <a:lstStyle/>
          <a:p>
            <a:pPr algn="ctr" indent="0" marL="0">
              <a:lnSpc>
                <a:spcPct val="100000"/>
              </a:lnSpc>
              <a:buNone/>
            </a:pPr>
            <a:r>
              <a:rPr lang="en-US" sz="700" dirty="0">
                <a:solidFill>
                  <a:srgbClr val="464646"/>
                </a:solidFill>
                <a:latin typeface="DM Sans SemiBold" pitchFamily="34" charset="0"/>
                <a:ea typeface="DM Sans SemiBold" pitchFamily="34" charset="-122"/>
                <a:cs typeface="DM Sans SemiBold" pitchFamily="34" charset="-120"/>
              </a:rPr>
              <a:t>3</a:t>
            </a:r>
            <a:endParaRPr lang="en-US" sz="700" dirty="0"/>
          </a:p>
        </p:txBody>
      </p:sp>
      <p:sp>
        <p:nvSpPr>
          <p:cNvPr id="20" name="Text 18"/>
          <p:cNvSpPr/>
          <p:nvPr/>
        </p:nvSpPr>
        <p:spPr>
          <a:xfrm>
            <a:off x="496119" y="1518493"/>
            <a:ext cx="3765798" cy="96887"/>
          </a:xfrm>
          <a:prstGeom prst="rect">
            <a:avLst/>
          </a:prstGeom>
          <a:noFill/>
          <a:ln/>
        </p:spPr>
        <p:txBody>
          <a:bodyPr wrap="none" lIns="0" tIns="0" rIns="0" bIns="0" rtlCol="0" anchor="t"/>
          <a:lstStyle/>
          <a:p>
            <a:pPr algn="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Section 3</a:t>
            </a:r>
            <a:endParaRPr lang="en-US" sz="600" dirty="0"/>
          </a:p>
        </p:txBody>
      </p:sp>
      <p:sp>
        <p:nvSpPr>
          <p:cNvPr id="21" name="Text 19"/>
          <p:cNvSpPr/>
          <p:nvPr/>
        </p:nvSpPr>
        <p:spPr>
          <a:xfrm>
            <a:off x="496119" y="1633984"/>
            <a:ext cx="3765798" cy="74340"/>
          </a:xfrm>
          <a:prstGeom prst="rect">
            <a:avLst/>
          </a:prstGeom>
          <a:noFill/>
          <a:ln/>
        </p:spPr>
        <p:txBody>
          <a:bodyPr wrap="none" lIns="0" tIns="0" rIns="0" bIns="0" rtlCol="0" anchor="t"/>
          <a:lstStyle/>
          <a:p>
            <a:pPr algn="r"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Maritime Industry Structure</a:t>
            </a:r>
            <a:endParaRPr lang="en-US" sz="450" dirty="0"/>
          </a:p>
        </p:txBody>
      </p:sp>
      <p:sp>
        <p:nvSpPr>
          <p:cNvPr id="22" name="Text 20"/>
          <p:cNvSpPr/>
          <p:nvPr/>
        </p:nvSpPr>
        <p:spPr>
          <a:xfrm>
            <a:off x="496119" y="1726927"/>
            <a:ext cx="3765798" cy="585118"/>
          </a:xfrm>
          <a:prstGeom prst="rect">
            <a:avLst/>
          </a:prstGeom>
          <a:noFill/>
          <a:ln/>
        </p:spPr>
        <p:txBody>
          <a:bodyPr wrap="square" lIns="0" tIns="0" rIns="0" bIns="0" rtlCol="0" anchor="t">
            <a:normAutofit/>
          </a:bodyPr>
          <a:lstStyle/>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Vessel classes &amp; types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Flag states &amp; registries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Classification societies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Port infrastructure</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Regulatory bodies (IMO)</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Crewing &amp; labor markets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Supply chain integration</a:t>
            </a:r>
            <a:endParaRPr lang="en-US" sz="450" dirty="0"/>
          </a:p>
        </p:txBody>
      </p:sp>
      <p:sp>
        <p:nvSpPr>
          <p:cNvPr id="23" name="Shape 21"/>
          <p:cNvSpPr/>
          <p:nvPr/>
        </p:nvSpPr>
        <p:spPr>
          <a:xfrm>
            <a:off x="4632238" y="2000622"/>
            <a:ext cx="186035" cy="9525"/>
          </a:xfrm>
          <a:prstGeom prst="roundRect">
            <a:avLst>
              <a:gd name="adj" fmla="val 97675"/>
            </a:avLst>
          </a:prstGeom>
          <a:solidFill>
            <a:srgbClr val="D8D4D4"/>
          </a:solidFill>
          <a:ln/>
        </p:spPr>
      </p:sp>
      <p:sp>
        <p:nvSpPr>
          <p:cNvPr id="24" name="Shape 22"/>
          <p:cNvSpPr/>
          <p:nvPr/>
        </p:nvSpPr>
        <p:spPr>
          <a:xfrm>
            <a:off x="4502237" y="1935659"/>
            <a:ext cx="139526" cy="139526"/>
          </a:xfrm>
          <a:prstGeom prst="roundRect">
            <a:avLst>
              <a:gd name="adj" fmla="val 6668"/>
            </a:avLst>
          </a:prstGeom>
          <a:solidFill>
            <a:srgbClr val="F2EEEE"/>
          </a:solidFill>
          <a:ln/>
        </p:spPr>
      </p:sp>
      <p:sp>
        <p:nvSpPr>
          <p:cNvPr id="25" name="Text 23"/>
          <p:cNvSpPr/>
          <p:nvPr/>
        </p:nvSpPr>
        <p:spPr>
          <a:xfrm>
            <a:off x="4525454" y="1947267"/>
            <a:ext cx="93018" cy="116235"/>
          </a:xfrm>
          <a:prstGeom prst="rect">
            <a:avLst/>
          </a:prstGeom>
          <a:noFill/>
          <a:ln/>
        </p:spPr>
        <p:txBody>
          <a:bodyPr wrap="none" lIns="0" tIns="0" rIns="0" bIns="0" rtlCol="0" anchor="ctr"/>
          <a:lstStyle/>
          <a:p>
            <a:pPr algn="ctr" indent="0" marL="0">
              <a:lnSpc>
                <a:spcPct val="100000"/>
              </a:lnSpc>
              <a:buNone/>
            </a:pPr>
            <a:r>
              <a:rPr lang="en-US" sz="700" dirty="0">
                <a:solidFill>
                  <a:srgbClr val="464646"/>
                </a:solidFill>
                <a:latin typeface="DM Sans SemiBold" pitchFamily="34" charset="0"/>
                <a:ea typeface="DM Sans SemiBold" pitchFamily="34" charset="-122"/>
                <a:cs typeface="DM Sans SemiBold" pitchFamily="34" charset="-120"/>
              </a:rPr>
              <a:t>4</a:t>
            </a:r>
            <a:endParaRPr lang="en-US" sz="700" dirty="0"/>
          </a:p>
        </p:txBody>
      </p:sp>
      <p:sp>
        <p:nvSpPr>
          <p:cNvPr id="26" name="Text 24"/>
          <p:cNvSpPr/>
          <p:nvPr/>
        </p:nvSpPr>
        <p:spPr>
          <a:xfrm>
            <a:off x="4882083" y="1956941"/>
            <a:ext cx="3765798" cy="96887"/>
          </a:xfrm>
          <a:prstGeom prst="rect">
            <a:avLst/>
          </a:prstGeom>
          <a:noFill/>
          <a:ln/>
        </p:spPr>
        <p:txBody>
          <a:bodyPr wrap="none" lIns="0" tIns="0" rIns="0" bIns="0" rtlCol="0" anchor="t"/>
          <a:lstStyle/>
          <a:p>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Section 4</a:t>
            </a:r>
            <a:endParaRPr lang="en-US" sz="600" dirty="0"/>
          </a:p>
        </p:txBody>
      </p:sp>
      <p:sp>
        <p:nvSpPr>
          <p:cNvPr id="27" name="Text 25"/>
          <p:cNvSpPr/>
          <p:nvPr/>
        </p:nvSpPr>
        <p:spPr>
          <a:xfrm>
            <a:off x="4882083" y="2072432"/>
            <a:ext cx="3765798" cy="74340"/>
          </a:xfrm>
          <a:prstGeom prst="rect">
            <a:avLst/>
          </a:prstGeom>
          <a:noFill/>
          <a:ln/>
        </p:spPr>
        <p:txBody>
          <a:bodyPr wrap="none" lIns="0" tIns="0" rIns="0" bIns="0" rtlCol="0" anchor="t"/>
          <a:lstStyle/>
          <a:p>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Shipping Business Models</a:t>
            </a:r>
            <a:endParaRPr lang="en-US" sz="450" dirty="0"/>
          </a:p>
        </p:txBody>
      </p:sp>
      <p:sp>
        <p:nvSpPr>
          <p:cNvPr id="28" name="Text 26"/>
          <p:cNvSpPr/>
          <p:nvPr/>
        </p:nvSpPr>
        <p:spPr>
          <a:xfrm>
            <a:off x="4882083" y="2165375"/>
            <a:ext cx="3765798" cy="670247"/>
          </a:xfrm>
          <a:prstGeom prst="rect">
            <a:avLst/>
          </a:prstGeom>
          <a:noFill/>
          <a:ln/>
        </p:spPr>
        <p:txBody>
          <a:bodyPr wrap="square" lIns="0" tIns="0" rIns="0" bIns="0" rtlCol="0" anchor="t">
            <a:normAutofit/>
          </a:bodyPr>
          <a:lstStyle/>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Liner vs. tramp shipping</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Voyage charters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Time charters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Bareboat charters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Pools &amp; consortia</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Ownership structures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Operator models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Revenue drivers</a:t>
            </a:r>
            <a:endParaRPr lang="en-US" sz="450" dirty="0"/>
          </a:p>
        </p:txBody>
      </p:sp>
      <p:sp>
        <p:nvSpPr>
          <p:cNvPr id="29" name="Shape 27"/>
          <p:cNvSpPr/>
          <p:nvPr/>
        </p:nvSpPr>
        <p:spPr>
          <a:xfrm>
            <a:off x="4325727" y="2481560"/>
            <a:ext cx="186035" cy="9525"/>
          </a:xfrm>
          <a:prstGeom prst="roundRect">
            <a:avLst>
              <a:gd name="adj" fmla="val 97675"/>
            </a:avLst>
          </a:prstGeom>
          <a:solidFill>
            <a:srgbClr val="D8D4D4"/>
          </a:solidFill>
          <a:ln/>
        </p:spPr>
      </p:sp>
      <p:sp>
        <p:nvSpPr>
          <p:cNvPr id="30" name="Shape 28"/>
          <p:cNvSpPr/>
          <p:nvPr/>
        </p:nvSpPr>
        <p:spPr>
          <a:xfrm>
            <a:off x="4502237" y="2416597"/>
            <a:ext cx="139526" cy="139526"/>
          </a:xfrm>
          <a:prstGeom prst="roundRect">
            <a:avLst>
              <a:gd name="adj" fmla="val 6668"/>
            </a:avLst>
          </a:prstGeom>
          <a:solidFill>
            <a:srgbClr val="F2EEEE"/>
          </a:solidFill>
          <a:ln/>
        </p:spPr>
      </p:sp>
      <p:sp>
        <p:nvSpPr>
          <p:cNvPr id="31" name="Text 29"/>
          <p:cNvSpPr/>
          <p:nvPr/>
        </p:nvSpPr>
        <p:spPr>
          <a:xfrm>
            <a:off x="4525454" y="2428205"/>
            <a:ext cx="93018" cy="116235"/>
          </a:xfrm>
          <a:prstGeom prst="rect">
            <a:avLst/>
          </a:prstGeom>
          <a:noFill/>
          <a:ln/>
        </p:spPr>
        <p:txBody>
          <a:bodyPr wrap="none" lIns="0" tIns="0" rIns="0" bIns="0" rtlCol="0" anchor="ctr"/>
          <a:lstStyle/>
          <a:p>
            <a:pPr algn="ctr" indent="0" marL="0">
              <a:lnSpc>
                <a:spcPct val="100000"/>
              </a:lnSpc>
              <a:buNone/>
            </a:pPr>
            <a:r>
              <a:rPr lang="en-US" sz="700" dirty="0">
                <a:solidFill>
                  <a:srgbClr val="464646"/>
                </a:solidFill>
                <a:latin typeface="DM Sans SemiBold" pitchFamily="34" charset="0"/>
                <a:ea typeface="DM Sans SemiBold" pitchFamily="34" charset="-122"/>
                <a:cs typeface="DM Sans SemiBold" pitchFamily="34" charset="-120"/>
              </a:rPr>
              <a:t>5</a:t>
            </a:r>
            <a:endParaRPr lang="en-US" sz="700" dirty="0"/>
          </a:p>
        </p:txBody>
      </p:sp>
      <p:sp>
        <p:nvSpPr>
          <p:cNvPr id="32" name="Text 30"/>
          <p:cNvSpPr/>
          <p:nvPr/>
        </p:nvSpPr>
        <p:spPr>
          <a:xfrm>
            <a:off x="496119" y="2437879"/>
            <a:ext cx="3765798" cy="96887"/>
          </a:xfrm>
          <a:prstGeom prst="rect">
            <a:avLst/>
          </a:prstGeom>
          <a:noFill/>
          <a:ln/>
        </p:spPr>
        <p:txBody>
          <a:bodyPr wrap="none" lIns="0" tIns="0" rIns="0" bIns="0" rtlCol="0" anchor="t"/>
          <a:lstStyle/>
          <a:p>
            <a:pPr algn="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Section 5</a:t>
            </a:r>
            <a:endParaRPr lang="en-US" sz="600" dirty="0"/>
          </a:p>
        </p:txBody>
      </p:sp>
      <p:sp>
        <p:nvSpPr>
          <p:cNvPr id="33" name="Text 31"/>
          <p:cNvSpPr/>
          <p:nvPr/>
        </p:nvSpPr>
        <p:spPr>
          <a:xfrm>
            <a:off x="496119" y="2553370"/>
            <a:ext cx="3765798" cy="74340"/>
          </a:xfrm>
          <a:prstGeom prst="rect">
            <a:avLst/>
          </a:prstGeom>
          <a:noFill/>
          <a:ln/>
        </p:spPr>
        <p:txBody>
          <a:bodyPr wrap="none" lIns="0" tIns="0" rIns="0" bIns="0" rtlCol="0" anchor="t"/>
          <a:lstStyle/>
          <a:p>
            <a:pPr algn="r"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Why Shipping Needs Specialized Finance</a:t>
            </a:r>
            <a:endParaRPr lang="en-US" sz="450" dirty="0"/>
          </a:p>
        </p:txBody>
      </p:sp>
      <p:sp>
        <p:nvSpPr>
          <p:cNvPr id="34" name="Text 32"/>
          <p:cNvSpPr/>
          <p:nvPr/>
        </p:nvSpPr>
        <p:spPr>
          <a:xfrm>
            <a:off x="496119" y="2646313"/>
            <a:ext cx="3765798" cy="670247"/>
          </a:xfrm>
          <a:prstGeom prst="rect">
            <a:avLst/>
          </a:prstGeom>
          <a:noFill/>
          <a:ln/>
        </p:spPr>
        <p:txBody>
          <a:bodyPr wrap="square" lIns="0" tIns="0" rIns="0" bIns="0" rtlCol="0" anchor="t">
            <a:normAutofit/>
          </a:bodyPr>
          <a:lstStyle/>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Capital intensity explained</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Asset lifecycle costs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Newbuild vs. secondhand</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Cash flow volatility</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Risk concentration</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Lender perspectives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Equity vs. debt structures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SPV &amp; tax considerations</a:t>
            </a:r>
            <a:endParaRPr lang="en-US" sz="450" dirty="0"/>
          </a:p>
        </p:txBody>
      </p:sp>
      <p:sp>
        <p:nvSpPr>
          <p:cNvPr id="35" name="Shape 33"/>
          <p:cNvSpPr/>
          <p:nvPr/>
        </p:nvSpPr>
        <p:spPr>
          <a:xfrm>
            <a:off x="4632238" y="2962573"/>
            <a:ext cx="186035" cy="9525"/>
          </a:xfrm>
          <a:prstGeom prst="roundRect">
            <a:avLst>
              <a:gd name="adj" fmla="val 97675"/>
            </a:avLst>
          </a:prstGeom>
          <a:solidFill>
            <a:srgbClr val="D8D4D4"/>
          </a:solidFill>
          <a:ln/>
        </p:spPr>
      </p:sp>
      <p:sp>
        <p:nvSpPr>
          <p:cNvPr id="36" name="Shape 34"/>
          <p:cNvSpPr/>
          <p:nvPr/>
        </p:nvSpPr>
        <p:spPr>
          <a:xfrm>
            <a:off x="4502237" y="2897609"/>
            <a:ext cx="139526" cy="139526"/>
          </a:xfrm>
          <a:prstGeom prst="roundRect">
            <a:avLst>
              <a:gd name="adj" fmla="val 6668"/>
            </a:avLst>
          </a:prstGeom>
          <a:solidFill>
            <a:srgbClr val="F2EEEE"/>
          </a:solidFill>
          <a:ln/>
        </p:spPr>
      </p:sp>
      <p:sp>
        <p:nvSpPr>
          <p:cNvPr id="37" name="Text 35"/>
          <p:cNvSpPr/>
          <p:nvPr/>
        </p:nvSpPr>
        <p:spPr>
          <a:xfrm>
            <a:off x="4525454" y="2909218"/>
            <a:ext cx="93018" cy="116235"/>
          </a:xfrm>
          <a:prstGeom prst="rect">
            <a:avLst/>
          </a:prstGeom>
          <a:noFill/>
          <a:ln/>
        </p:spPr>
        <p:txBody>
          <a:bodyPr wrap="none" lIns="0" tIns="0" rIns="0" bIns="0" rtlCol="0" anchor="ctr"/>
          <a:lstStyle/>
          <a:p>
            <a:pPr algn="ctr" indent="0" marL="0">
              <a:lnSpc>
                <a:spcPct val="100000"/>
              </a:lnSpc>
              <a:buNone/>
            </a:pPr>
            <a:r>
              <a:rPr lang="en-US" sz="700" dirty="0">
                <a:solidFill>
                  <a:srgbClr val="464646"/>
                </a:solidFill>
                <a:latin typeface="DM Sans SemiBold" pitchFamily="34" charset="0"/>
                <a:ea typeface="DM Sans SemiBold" pitchFamily="34" charset="-122"/>
                <a:cs typeface="DM Sans SemiBold" pitchFamily="34" charset="-120"/>
              </a:rPr>
              <a:t>6</a:t>
            </a:r>
            <a:endParaRPr lang="en-US" sz="700" dirty="0"/>
          </a:p>
        </p:txBody>
      </p:sp>
      <p:sp>
        <p:nvSpPr>
          <p:cNvPr id="38" name="Text 36"/>
          <p:cNvSpPr/>
          <p:nvPr/>
        </p:nvSpPr>
        <p:spPr>
          <a:xfrm>
            <a:off x="4882083" y="2918892"/>
            <a:ext cx="3765798" cy="96887"/>
          </a:xfrm>
          <a:prstGeom prst="rect">
            <a:avLst/>
          </a:prstGeom>
          <a:noFill/>
          <a:ln/>
        </p:spPr>
        <p:txBody>
          <a:bodyPr wrap="none" lIns="0" tIns="0" rIns="0" bIns="0" rtlCol="0" anchor="t"/>
          <a:lstStyle/>
          <a:p>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Section 6</a:t>
            </a:r>
            <a:endParaRPr lang="en-US" sz="600" dirty="0"/>
          </a:p>
        </p:txBody>
      </p:sp>
      <p:sp>
        <p:nvSpPr>
          <p:cNvPr id="39" name="Text 37"/>
          <p:cNvSpPr/>
          <p:nvPr/>
        </p:nvSpPr>
        <p:spPr>
          <a:xfrm>
            <a:off x="4882083" y="3034382"/>
            <a:ext cx="3765798" cy="74340"/>
          </a:xfrm>
          <a:prstGeom prst="rect">
            <a:avLst/>
          </a:prstGeom>
          <a:noFill/>
          <a:ln/>
        </p:spPr>
        <p:txBody>
          <a:bodyPr wrap="none" lIns="0" tIns="0" rIns="0" bIns="0" rtlCol="0" anchor="t"/>
          <a:lstStyle/>
          <a:p>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Shipping Cycles &amp; Capital Investment</a:t>
            </a:r>
            <a:endParaRPr lang="en-US" sz="450" dirty="0"/>
          </a:p>
        </p:txBody>
      </p:sp>
      <p:sp>
        <p:nvSpPr>
          <p:cNvPr id="40" name="Text 38"/>
          <p:cNvSpPr/>
          <p:nvPr/>
        </p:nvSpPr>
        <p:spPr>
          <a:xfrm>
            <a:off x="4882083" y="3127325"/>
            <a:ext cx="3765798" cy="585118"/>
          </a:xfrm>
          <a:prstGeom prst="rect">
            <a:avLst/>
          </a:prstGeom>
          <a:noFill/>
          <a:ln/>
        </p:spPr>
        <p:txBody>
          <a:bodyPr wrap="square" lIns="0" tIns="0" rIns="0" bIns="0" rtlCol="0" anchor="t">
            <a:normAutofit/>
          </a:bodyPr>
          <a:lstStyle/>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Supply &amp; demand dynamics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Freight rate cycles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Orderbook analysis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Scrapping decisions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Investment timing</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Counter-cyclical strategies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Case study: boom &amp; bust</a:t>
            </a:r>
            <a:endParaRPr lang="en-US" sz="450" dirty="0"/>
          </a:p>
        </p:txBody>
      </p:sp>
      <p:sp>
        <p:nvSpPr>
          <p:cNvPr id="41" name="Shape 39"/>
          <p:cNvSpPr/>
          <p:nvPr/>
        </p:nvSpPr>
        <p:spPr>
          <a:xfrm>
            <a:off x="4325727" y="3443585"/>
            <a:ext cx="186035" cy="9525"/>
          </a:xfrm>
          <a:prstGeom prst="roundRect">
            <a:avLst>
              <a:gd name="adj" fmla="val 97675"/>
            </a:avLst>
          </a:prstGeom>
          <a:solidFill>
            <a:srgbClr val="D8D4D4"/>
          </a:solidFill>
          <a:ln/>
        </p:spPr>
      </p:sp>
      <p:sp>
        <p:nvSpPr>
          <p:cNvPr id="42" name="Shape 40"/>
          <p:cNvSpPr/>
          <p:nvPr/>
        </p:nvSpPr>
        <p:spPr>
          <a:xfrm>
            <a:off x="4502237" y="3378622"/>
            <a:ext cx="139526" cy="139526"/>
          </a:xfrm>
          <a:prstGeom prst="roundRect">
            <a:avLst>
              <a:gd name="adj" fmla="val 6668"/>
            </a:avLst>
          </a:prstGeom>
          <a:solidFill>
            <a:srgbClr val="F2EEEE"/>
          </a:solidFill>
          <a:ln/>
        </p:spPr>
      </p:sp>
      <p:sp>
        <p:nvSpPr>
          <p:cNvPr id="43" name="Text 41"/>
          <p:cNvSpPr/>
          <p:nvPr/>
        </p:nvSpPr>
        <p:spPr>
          <a:xfrm>
            <a:off x="4525454" y="3390230"/>
            <a:ext cx="93018" cy="116235"/>
          </a:xfrm>
          <a:prstGeom prst="rect">
            <a:avLst/>
          </a:prstGeom>
          <a:noFill/>
          <a:ln/>
        </p:spPr>
        <p:txBody>
          <a:bodyPr wrap="none" lIns="0" tIns="0" rIns="0" bIns="0" rtlCol="0" anchor="ctr"/>
          <a:lstStyle/>
          <a:p>
            <a:pPr algn="ctr" indent="0" marL="0">
              <a:lnSpc>
                <a:spcPct val="100000"/>
              </a:lnSpc>
              <a:buNone/>
            </a:pPr>
            <a:r>
              <a:rPr lang="en-US" sz="700" dirty="0">
                <a:solidFill>
                  <a:srgbClr val="464646"/>
                </a:solidFill>
                <a:latin typeface="DM Sans SemiBold" pitchFamily="34" charset="0"/>
                <a:ea typeface="DM Sans SemiBold" pitchFamily="34" charset="-122"/>
                <a:cs typeface="DM Sans SemiBold" pitchFamily="34" charset="-120"/>
              </a:rPr>
              <a:t>7</a:t>
            </a:r>
            <a:endParaRPr lang="en-US" sz="700" dirty="0"/>
          </a:p>
        </p:txBody>
      </p:sp>
      <p:sp>
        <p:nvSpPr>
          <p:cNvPr id="44" name="Text 42"/>
          <p:cNvSpPr/>
          <p:nvPr/>
        </p:nvSpPr>
        <p:spPr>
          <a:xfrm>
            <a:off x="496119" y="3399904"/>
            <a:ext cx="3765798" cy="96887"/>
          </a:xfrm>
          <a:prstGeom prst="rect">
            <a:avLst/>
          </a:prstGeom>
          <a:noFill/>
          <a:ln/>
        </p:spPr>
        <p:txBody>
          <a:bodyPr wrap="none" lIns="0" tIns="0" rIns="0" bIns="0" rtlCol="0" anchor="t"/>
          <a:lstStyle/>
          <a:p>
            <a:pPr algn="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Section 7</a:t>
            </a:r>
            <a:endParaRPr lang="en-US" sz="600" dirty="0"/>
          </a:p>
        </p:txBody>
      </p:sp>
      <p:sp>
        <p:nvSpPr>
          <p:cNvPr id="45" name="Text 43"/>
          <p:cNvSpPr/>
          <p:nvPr/>
        </p:nvSpPr>
        <p:spPr>
          <a:xfrm>
            <a:off x="496119" y="3515395"/>
            <a:ext cx="3765798" cy="74340"/>
          </a:xfrm>
          <a:prstGeom prst="rect">
            <a:avLst/>
          </a:prstGeom>
          <a:noFill/>
          <a:ln/>
        </p:spPr>
        <p:txBody>
          <a:bodyPr wrap="none" lIns="0" tIns="0" rIns="0" bIns="0" rtlCol="0" anchor="t"/>
          <a:lstStyle/>
          <a:p>
            <a:pPr algn="r"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Advanced Finance &amp; Market Analysis</a:t>
            </a:r>
            <a:endParaRPr lang="en-US" sz="450" dirty="0"/>
          </a:p>
        </p:txBody>
      </p:sp>
      <p:sp>
        <p:nvSpPr>
          <p:cNvPr id="46" name="Text 44"/>
          <p:cNvSpPr/>
          <p:nvPr/>
        </p:nvSpPr>
        <p:spPr>
          <a:xfrm>
            <a:off x="496119" y="3608338"/>
            <a:ext cx="3765798" cy="670247"/>
          </a:xfrm>
          <a:prstGeom prst="rect">
            <a:avLst/>
          </a:prstGeom>
          <a:noFill/>
          <a:ln/>
        </p:spPr>
        <p:txBody>
          <a:bodyPr wrap="square" lIns="0" tIns="0" rIns="0" bIns="0" rtlCol="0" anchor="t">
            <a:normAutofit/>
          </a:bodyPr>
          <a:lstStyle/>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Ship finance instruments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Export credit agencies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Capital markets &amp; IPOs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Sale &amp; leaseback</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Valuation methods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Risk management &amp; hedging</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FFA markets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ESG &amp; green financing</a:t>
            </a:r>
            <a:endParaRPr lang="en-US" sz="450" dirty="0"/>
          </a:p>
        </p:txBody>
      </p:sp>
      <p:sp>
        <p:nvSpPr>
          <p:cNvPr id="47" name="Shape 45"/>
          <p:cNvSpPr/>
          <p:nvPr/>
        </p:nvSpPr>
        <p:spPr>
          <a:xfrm>
            <a:off x="4632238" y="3924523"/>
            <a:ext cx="186035" cy="9525"/>
          </a:xfrm>
          <a:prstGeom prst="roundRect">
            <a:avLst>
              <a:gd name="adj" fmla="val 97675"/>
            </a:avLst>
          </a:prstGeom>
          <a:solidFill>
            <a:srgbClr val="D8D4D4"/>
          </a:solidFill>
          <a:ln/>
        </p:spPr>
      </p:sp>
      <p:sp>
        <p:nvSpPr>
          <p:cNvPr id="48" name="Shape 46"/>
          <p:cNvSpPr/>
          <p:nvPr/>
        </p:nvSpPr>
        <p:spPr>
          <a:xfrm>
            <a:off x="4502237" y="3859560"/>
            <a:ext cx="139526" cy="139526"/>
          </a:xfrm>
          <a:prstGeom prst="roundRect">
            <a:avLst>
              <a:gd name="adj" fmla="val 6668"/>
            </a:avLst>
          </a:prstGeom>
          <a:solidFill>
            <a:srgbClr val="F2EEEE"/>
          </a:solidFill>
          <a:ln/>
        </p:spPr>
      </p:sp>
      <p:sp>
        <p:nvSpPr>
          <p:cNvPr id="49" name="Text 47"/>
          <p:cNvSpPr/>
          <p:nvPr/>
        </p:nvSpPr>
        <p:spPr>
          <a:xfrm>
            <a:off x="4525454" y="3871168"/>
            <a:ext cx="93018" cy="116235"/>
          </a:xfrm>
          <a:prstGeom prst="rect">
            <a:avLst/>
          </a:prstGeom>
          <a:noFill/>
          <a:ln/>
        </p:spPr>
        <p:txBody>
          <a:bodyPr wrap="none" lIns="0" tIns="0" rIns="0" bIns="0" rtlCol="0" anchor="ctr"/>
          <a:lstStyle/>
          <a:p>
            <a:pPr algn="ctr" indent="0" marL="0">
              <a:lnSpc>
                <a:spcPct val="100000"/>
              </a:lnSpc>
              <a:buNone/>
            </a:pPr>
            <a:r>
              <a:rPr lang="en-US" sz="700" dirty="0">
                <a:solidFill>
                  <a:srgbClr val="464646"/>
                </a:solidFill>
                <a:latin typeface="DM Sans SemiBold" pitchFamily="34" charset="0"/>
                <a:ea typeface="DM Sans SemiBold" pitchFamily="34" charset="-122"/>
                <a:cs typeface="DM Sans SemiBold" pitchFamily="34" charset="-120"/>
              </a:rPr>
              <a:t>8</a:t>
            </a:r>
            <a:endParaRPr lang="en-US" sz="700" dirty="0"/>
          </a:p>
        </p:txBody>
      </p:sp>
      <p:sp>
        <p:nvSpPr>
          <p:cNvPr id="50" name="Text 48"/>
          <p:cNvSpPr/>
          <p:nvPr/>
        </p:nvSpPr>
        <p:spPr>
          <a:xfrm>
            <a:off x="4882083" y="3880842"/>
            <a:ext cx="3765798" cy="96887"/>
          </a:xfrm>
          <a:prstGeom prst="rect">
            <a:avLst/>
          </a:prstGeom>
          <a:noFill/>
          <a:ln/>
        </p:spPr>
        <p:txBody>
          <a:bodyPr wrap="none" lIns="0" tIns="0" rIns="0" bIns="0" rtlCol="0" anchor="t"/>
          <a:lstStyle/>
          <a:p>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Section 8</a:t>
            </a:r>
            <a:endParaRPr lang="en-US" sz="600" dirty="0"/>
          </a:p>
        </p:txBody>
      </p:sp>
      <p:sp>
        <p:nvSpPr>
          <p:cNvPr id="51" name="Text 49"/>
          <p:cNvSpPr/>
          <p:nvPr/>
        </p:nvSpPr>
        <p:spPr>
          <a:xfrm>
            <a:off x="4882083" y="3996333"/>
            <a:ext cx="3765798" cy="74340"/>
          </a:xfrm>
          <a:prstGeom prst="rect">
            <a:avLst/>
          </a:prstGeom>
          <a:noFill/>
          <a:ln/>
        </p:spPr>
        <p:txBody>
          <a:bodyPr wrap="none" lIns="0" tIns="0" rIns="0" bIns="0" rtlCol="0" anchor="t"/>
          <a:lstStyle/>
          <a:p>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Group Activity, Quiz &amp; Wrap-up</a:t>
            </a:r>
            <a:endParaRPr lang="en-US" sz="450" dirty="0"/>
          </a:p>
        </p:txBody>
      </p:sp>
      <p:sp>
        <p:nvSpPr>
          <p:cNvPr id="52" name="Text 50"/>
          <p:cNvSpPr/>
          <p:nvPr/>
        </p:nvSpPr>
        <p:spPr>
          <a:xfrm>
            <a:off x="4882083" y="4089276"/>
            <a:ext cx="3765798" cy="670247"/>
          </a:xfrm>
          <a:prstGeom prst="rect">
            <a:avLst/>
          </a:prstGeom>
          <a:noFill/>
          <a:ln/>
        </p:spPr>
        <p:txBody>
          <a:bodyPr wrap="square" lIns="0" tIns="0" rIns="0" bIns="0" rtlCol="0" anchor="t">
            <a:normAutofit/>
          </a:bodyPr>
          <a:lstStyle/>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Group financial exercise</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Vessel acquisition case</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Financing structure design</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Peer presentation</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Knowledge quiz</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Key takeaways</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Further reading</a:t>
            </a:r>
            <a:endParaRPr lang="en-US" sz="450" dirty="0"/>
          </a:p>
          <a:p>
            <a:pPr algn="l" marL="91440" indent="-91440">
              <a:lnSpc>
                <a:spcPct val="100000"/>
              </a:lnSpc>
              <a:buSzPct val="100000"/>
              <a:buChar char="•"/>
            </a:pPr>
            <a:r>
              <a:rPr lang="en-US" sz="450" dirty="0">
                <a:solidFill>
                  <a:srgbClr val="464646"/>
                </a:solidFill>
                <a:latin typeface="Inter Medium" pitchFamily="34" charset="0"/>
                <a:ea typeface="Inter Medium" pitchFamily="34" charset="-122"/>
                <a:cs typeface="Inter Medium" pitchFamily="34" charset="-120"/>
              </a:rPr>
              <a:t>Q&amp;A &amp; close</a:t>
            </a:r>
            <a:endParaRPr lang="en-US" sz="4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496119" y="364331"/>
            <a:ext cx="8151763" cy="381521"/>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Shipping vs. Conventional Corporate Finance</a:t>
            </a:r>
            <a:endParaRPr lang="en-US" sz="2400" dirty="0"/>
          </a:p>
        </p:txBody>
      </p:sp>
      <p:sp>
        <p:nvSpPr>
          <p:cNvPr id="3" name="Text 1"/>
          <p:cNvSpPr/>
          <p:nvPr/>
        </p:nvSpPr>
        <p:spPr>
          <a:xfrm>
            <a:off x="496119" y="986210"/>
            <a:ext cx="8151763" cy="387697"/>
          </a:xfrm>
          <a:prstGeom prst="rect">
            <a:avLst/>
          </a:prstGeom>
          <a:noFill/>
          <a:ln/>
        </p:spPr>
        <p:txBody>
          <a:bodyPr wrap="square" lIns="0" tIns="0" rIns="0" bIns="0" rtlCol="0" anchor="t">
            <a:normAutofit/>
          </a:bodyPr>
          <a:lstStyle/>
          <a:p>
            <a:pPr algn="l" indent="0" marL="0">
              <a:lnSpc>
                <a:spcPct val="132000"/>
              </a:lnSpc>
              <a:buNone/>
            </a:pPr>
            <a:r>
              <a:rPr lang="en-US" sz="950" dirty="0">
                <a:solidFill>
                  <a:srgbClr val="464646"/>
                </a:solidFill>
                <a:latin typeface="Inter Medium" pitchFamily="34" charset="0"/>
                <a:ea typeface="Inter Medium" pitchFamily="34" charset="-122"/>
                <a:cs typeface="Inter Medium" pitchFamily="34" charset="-120"/>
              </a:rPr>
              <a:t>Most corporate finance courses teach frameworks designed for stable, predictable industries. Shipping breaks nearly every assumption those frameworks rely upon.</a:t>
            </a:r>
            <a:endParaRPr lang="en-US" sz="950" dirty="0"/>
          </a:p>
        </p:txBody>
      </p:sp>
      <p:sp>
        <p:nvSpPr>
          <p:cNvPr id="4" name="Shape 2"/>
          <p:cNvSpPr/>
          <p:nvPr/>
        </p:nvSpPr>
        <p:spPr>
          <a:xfrm>
            <a:off x="496119" y="1509117"/>
            <a:ext cx="4015755" cy="1574899"/>
          </a:xfrm>
          <a:prstGeom prst="roundRect">
            <a:avLst>
              <a:gd name="adj" fmla="val 1163"/>
            </a:avLst>
          </a:prstGeom>
          <a:solidFill>
            <a:srgbClr val="F2EEEE"/>
          </a:solidFill>
          <a:ln/>
        </p:spPr>
      </p:sp>
      <p:sp>
        <p:nvSpPr>
          <p:cNvPr id="5" name="Shape 3"/>
          <p:cNvSpPr/>
          <p:nvPr/>
        </p:nvSpPr>
        <p:spPr>
          <a:xfrm>
            <a:off x="618158" y="1631156"/>
            <a:ext cx="366266" cy="366266"/>
          </a:xfrm>
          <a:prstGeom prst="ellipse">
            <a:avLst/>
          </a:prstGeom>
          <a:solidFill>
            <a:srgbClr val="1C9770"/>
          </a:solidFill>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8840" y="1731838"/>
            <a:ext cx="164827" cy="164827"/>
          </a:xfrm>
          <a:prstGeom prst="rect">
            <a:avLst/>
          </a:prstGeom>
        </p:spPr>
      </p:pic>
      <p:sp>
        <p:nvSpPr>
          <p:cNvPr id="7" name="Text 4"/>
          <p:cNvSpPr/>
          <p:nvPr/>
        </p:nvSpPr>
        <p:spPr>
          <a:xfrm>
            <a:off x="618158" y="2117601"/>
            <a:ext cx="3771677" cy="190723"/>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Extreme Capital Intensity</a:t>
            </a:r>
            <a:endParaRPr lang="en-US" sz="1200" dirty="0"/>
          </a:p>
        </p:txBody>
      </p:sp>
      <p:sp>
        <p:nvSpPr>
          <p:cNvPr id="8" name="Text 5"/>
          <p:cNvSpPr/>
          <p:nvPr/>
        </p:nvSpPr>
        <p:spPr>
          <a:xfrm>
            <a:off x="618158" y="2380431"/>
            <a:ext cx="3771677" cy="581546"/>
          </a:xfrm>
          <a:prstGeom prst="rect">
            <a:avLst/>
          </a:prstGeom>
          <a:noFill/>
          <a:ln/>
        </p:spPr>
        <p:txBody>
          <a:bodyPr wrap="square" lIns="0" tIns="0" rIns="0" bIns="0" rtlCol="0" anchor="t">
            <a:normAutofit/>
          </a:bodyPr>
          <a:lstStyle/>
          <a:p>
            <a:pPr algn="l" indent="0" marL="0">
              <a:lnSpc>
                <a:spcPct val="132000"/>
              </a:lnSpc>
              <a:buNone/>
            </a:pPr>
            <a:r>
              <a:rPr lang="en-US" sz="950" dirty="0">
                <a:solidFill>
                  <a:srgbClr val="464646"/>
                </a:solidFill>
                <a:latin typeface="Inter Medium" pitchFamily="34" charset="0"/>
                <a:ea typeface="Inter Medium" pitchFamily="34" charset="-122"/>
                <a:cs typeface="Inter Medium" pitchFamily="34" charset="-120"/>
              </a:rPr>
              <a:t>A single LNG carrier costs </a:t>
            </a:r>
            <a:pPr algn="l" indent="0" marL="0">
              <a:lnSpc>
                <a:spcPct val="132000"/>
              </a:lnSpc>
              <a:buNone/>
            </a:pPr>
            <a:r>
              <a:rPr lang="en-US" sz="950" b="1" dirty="0">
                <a:solidFill>
                  <a:srgbClr val="464646"/>
                </a:solidFill>
                <a:latin typeface="Inter Bold" pitchFamily="34" charset="0"/>
                <a:ea typeface="Inter Bold" pitchFamily="34" charset="-122"/>
                <a:cs typeface="Inter Bold" pitchFamily="34" charset="-120"/>
              </a:rPr>
              <a:t>USD 250M+</a:t>
            </a:r>
            <a:pPr algn="l" indent="0" marL="0">
              <a:lnSpc>
                <a:spcPct val="132000"/>
              </a:lnSpc>
              <a:buNone/>
            </a:pPr>
            <a:r>
              <a:rPr lang="en-US" sz="950" dirty="0">
                <a:solidFill>
                  <a:srgbClr val="464646"/>
                </a:solidFill>
                <a:latin typeface="Inter Medium" pitchFamily="34" charset="0"/>
                <a:ea typeface="Inter Medium" pitchFamily="34" charset="-122"/>
                <a:cs typeface="Inter Medium" pitchFamily="34" charset="-120"/>
              </a:rPr>
              <a:t>. A fleet of 10 vessels represents a multi-billion-dollar asset base — all requiring long-term debt financing.</a:t>
            </a:r>
            <a:endParaRPr lang="en-US" sz="950" dirty="0"/>
          </a:p>
        </p:txBody>
      </p:sp>
      <p:sp>
        <p:nvSpPr>
          <p:cNvPr id="9" name="Shape 6"/>
          <p:cNvSpPr/>
          <p:nvPr/>
        </p:nvSpPr>
        <p:spPr>
          <a:xfrm>
            <a:off x="4632052" y="1509117"/>
            <a:ext cx="4015829" cy="1574899"/>
          </a:xfrm>
          <a:prstGeom prst="roundRect">
            <a:avLst>
              <a:gd name="adj" fmla="val 1163"/>
            </a:avLst>
          </a:prstGeom>
          <a:solidFill>
            <a:srgbClr val="F2EEEE"/>
          </a:solidFill>
          <a:ln/>
        </p:spPr>
      </p:sp>
      <p:sp>
        <p:nvSpPr>
          <p:cNvPr id="10" name="Shape 7"/>
          <p:cNvSpPr/>
          <p:nvPr/>
        </p:nvSpPr>
        <p:spPr>
          <a:xfrm>
            <a:off x="4754091" y="1631156"/>
            <a:ext cx="366266" cy="366266"/>
          </a:xfrm>
          <a:prstGeom prst="ellipse">
            <a:avLst/>
          </a:prstGeom>
          <a:solidFill>
            <a:srgbClr val="1C9770"/>
          </a:solidFill>
          <a:ln/>
        </p:spPr>
      </p:sp>
      <p:pic>
        <p:nvPicPr>
          <p:cNvPr id="11"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4773" y="1731838"/>
            <a:ext cx="164827" cy="164827"/>
          </a:xfrm>
          <a:prstGeom prst="rect">
            <a:avLst/>
          </a:prstGeom>
        </p:spPr>
      </p:pic>
      <p:sp>
        <p:nvSpPr>
          <p:cNvPr id="12" name="Text 8"/>
          <p:cNvSpPr/>
          <p:nvPr/>
        </p:nvSpPr>
        <p:spPr>
          <a:xfrm>
            <a:off x="4754091" y="2117601"/>
            <a:ext cx="3771751" cy="190723"/>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Long Asset Lives</a:t>
            </a:r>
            <a:endParaRPr lang="en-US" sz="1200" dirty="0"/>
          </a:p>
        </p:txBody>
      </p:sp>
      <p:sp>
        <p:nvSpPr>
          <p:cNvPr id="13" name="Text 9"/>
          <p:cNvSpPr/>
          <p:nvPr/>
        </p:nvSpPr>
        <p:spPr>
          <a:xfrm>
            <a:off x="4754091" y="2380431"/>
            <a:ext cx="3771751" cy="581546"/>
          </a:xfrm>
          <a:prstGeom prst="rect">
            <a:avLst/>
          </a:prstGeom>
          <a:noFill/>
          <a:ln/>
        </p:spPr>
        <p:txBody>
          <a:bodyPr wrap="square" lIns="0" tIns="0" rIns="0" bIns="0" rtlCol="0" anchor="t">
            <a:normAutofit/>
          </a:bodyPr>
          <a:lstStyle/>
          <a:p>
            <a:pPr algn="l" indent="0" marL="0">
              <a:lnSpc>
                <a:spcPct val="132000"/>
              </a:lnSpc>
              <a:buNone/>
            </a:pPr>
            <a:r>
              <a:rPr lang="en-US" sz="950" dirty="0">
                <a:solidFill>
                  <a:srgbClr val="464646"/>
                </a:solidFill>
                <a:latin typeface="Inter Medium" pitchFamily="34" charset="0"/>
                <a:ea typeface="Inter Medium" pitchFamily="34" charset="-122"/>
                <a:cs typeface="Inter Medium" pitchFamily="34" charset="-120"/>
              </a:rPr>
              <a:t>Ships operate for </a:t>
            </a:r>
            <a:pPr algn="l" indent="0" marL="0">
              <a:lnSpc>
                <a:spcPct val="132000"/>
              </a:lnSpc>
              <a:buNone/>
            </a:pPr>
            <a:r>
              <a:rPr lang="en-US" sz="950" b="1" dirty="0">
                <a:solidFill>
                  <a:srgbClr val="464646"/>
                </a:solidFill>
                <a:latin typeface="Inter Bold" pitchFamily="34" charset="0"/>
                <a:ea typeface="Inter Bold" pitchFamily="34" charset="-122"/>
                <a:cs typeface="Inter Bold" pitchFamily="34" charset="-120"/>
              </a:rPr>
              <a:t>20–30 years</a:t>
            </a:r>
            <a:pPr algn="l" indent="0" marL="0">
              <a:lnSpc>
                <a:spcPct val="132000"/>
              </a:lnSpc>
              <a:buNone/>
            </a:pPr>
            <a:r>
              <a:rPr lang="en-US" sz="950" dirty="0">
                <a:solidFill>
                  <a:srgbClr val="464646"/>
                </a:solidFill>
                <a:latin typeface="Inter Medium" pitchFamily="34" charset="0"/>
                <a:ea typeface="Inter Medium" pitchFamily="34" charset="-122"/>
                <a:cs typeface="Inter Medium" pitchFamily="34" charset="-120"/>
              </a:rPr>
              <a:t>, creating decades-long financing relationships between owners and lenders. Asset depreciation schedules are complex and market-sensitive.</a:t>
            </a:r>
            <a:endParaRPr lang="en-US" sz="950" dirty="0"/>
          </a:p>
        </p:txBody>
      </p:sp>
      <p:sp>
        <p:nvSpPr>
          <p:cNvPr id="14" name="Shape 10"/>
          <p:cNvSpPr/>
          <p:nvPr/>
        </p:nvSpPr>
        <p:spPr>
          <a:xfrm>
            <a:off x="496119" y="3204195"/>
            <a:ext cx="4015755" cy="1574899"/>
          </a:xfrm>
          <a:prstGeom prst="roundRect">
            <a:avLst>
              <a:gd name="adj" fmla="val 1163"/>
            </a:avLst>
          </a:prstGeom>
          <a:solidFill>
            <a:srgbClr val="F2EEEE"/>
          </a:solidFill>
          <a:ln/>
        </p:spPr>
      </p:sp>
      <p:sp>
        <p:nvSpPr>
          <p:cNvPr id="15" name="Shape 11"/>
          <p:cNvSpPr/>
          <p:nvPr/>
        </p:nvSpPr>
        <p:spPr>
          <a:xfrm>
            <a:off x="618158" y="3326234"/>
            <a:ext cx="366266" cy="366266"/>
          </a:xfrm>
          <a:prstGeom prst="ellipse">
            <a:avLst/>
          </a:prstGeom>
          <a:solidFill>
            <a:srgbClr val="1C9770"/>
          </a:solidFill>
          <a:ln/>
        </p:spPr>
      </p:sp>
      <p:pic>
        <p:nvPicPr>
          <p:cNvPr id="16"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8840" y="3426916"/>
            <a:ext cx="164827" cy="164827"/>
          </a:xfrm>
          <a:prstGeom prst="rect">
            <a:avLst/>
          </a:prstGeom>
        </p:spPr>
      </p:pic>
      <p:sp>
        <p:nvSpPr>
          <p:cNvPr id="17" name="Text 12"/>
          <p:cNvSpPr/>
          <p:nvPr/>
        </p:nvSpPr>
        <p:spPr>
          <a:xfrm>
            <a:off x="618158" y="3812679"/>
            <a:ext cx="3771677" cy="190723"/>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Revenue Volatility</a:t>
            </a:r>
            <a:endParaRPr lang="en-US" sz="1200" dirty="0"/>
          </a:p>
        </p:txBody>
      </p:sp>
      <p:sp>
        <p:nvSpPr>
          <p:cNvPr id="18" name="Text 13"/>
          <p:cNvSpPr/>
          <p:nvPr/>
        </p:nvSpPr>
        <p:spPr>
          <a:xfrm>
            <a:off x="618158" y="4075509"/>
            <a:ext cx="3771677" cy="581546"/>
          </a:xfrm>
          <a:prstGeom prst="rect">
            <a:avLst/>
          </a:prstGeom>
          <a:noFill/>
          <a:ln/>
        </p:spPr>
        <p:txBody>
          <a:bodyPr wrap="square" lIns="0" tIns="0" rIns="0" bIns="0" rtlCol="0" anchor="t">
            <a:normAutofit/>
          </a:bodyPr>
          <a:lstStyle/>
          <a:p>
            <a:pPr algn="l" indent="0" marL="0">
              <a:lnSpc>
                <a:spcPct val="132000"/>
              </a:lnSpc>
              <a:buNone/>
            </a:pPr>
            <a:r>
              <a:rPr lang="en-US" sz="950" dirty="0">
                <a:solidFill>
                  <a:srgbClr val="464646"/>
                </a:solidFill>
                <a:latin typeface="Inter Medium" pitchFamily="34" charset="0"/>
                <a:ea typeface="Inter Medium" pitchFamily="34" charset="-122"/>
                <a:cs typeface="Inter Medium" pitchFamily="34" charset="-120"/>
              </a:rPr>
              <a:t>Freight rates can swing by </a:t>
            </a:r>
            <a:pPr algn="l" indent="0" marL="0">
              <a:lnSpc>
                <a:spcPct val="132000"/>
              </a:lnSpc>
              <a:buNone/>
            </a:pPr>
            <a:r>
              <a:rPr lang="en-US" sz="950" b="1" dirty="0">
                <a:solidFill>
                  <a:srgbClr val="464646"/>
                </a:solidFill>
                <a:latin typeface="Inter Bold" pitchFamily="34" charset="0"/>
                <a:ea typeface="Inter Bold" pitchFamily="34" charset="-122"/>
                <a:cs typeface="Inter Bold" pitchFamily="34" charset="-120"/>
              </a:rPr>
              <a:t>500–1,000%</a:t>
            </a:r>
            <a:pPr algn="l" indent="0" marL="0">
              <a:lnSpc>
                <a:spcPct val="132000"/>
              </a:lnSpc>
              <a:buNone/>
            </a:pPr>
            <a:r>
              <a:rPr lang="en-US" sz="950" dirty="0">
                <a:solidFill>
                  <a:srgbClr val="464646"/>
                </a:solidFill>
                <a:latin typeface="Inter Medium" pitchFamily="34" charset="0"/>
                <a:ea typeface="Inter Medium" pitchFamily="34" charset="-122"/>
                <a:cs typeface="Inter Medium" pitchFamily="34" charset="-120"/>
              </a:rPr>
              <a:t> within a single market cycle, making cash flow prediction nearly impossible using standard DCF models.</a:t>
            </a:r>
            <a:endParaRPr lang="en-US" sz="950" dirty="0"/>
          </a:p>
        </p:txBody>
      </p:sp>
      <p:sp>
        <p:nvSpPr>
          <p:cNvPr id="19" name="Shape 14"/>
          <p:cNvSpPr/>
          <p:nvPr/>
        </p:nvSpPr>
        <p:spPr>
          <a:xfrm>
            <a:off x="4632052" y="3204195"/>
            <a:ext cx="4015829" cy="1574899"/>
          </a:xfrm>
          <a:prstGeom prst="roundRect">
            <a:avLst>
              <a:gd name="adj" fmla="val 1163"/>
            </a:avLst>
          </a:prstGeom>
          <a:solidFill>
            <a:srgbClr val="F2EEEE"/>
          </a:solidFill>
          <a:ln/>
        </p:spPr>
      </p:sp>
      <p:sp>
        <p:nvSpPr>
          <p:cNvPr id="20" name="Shape 15"/>
          <p:cNvSpPr/>
          <p:nvPr/>
        </p:nvSpPr>
        <p:spPr>
          <a:xfrm>
            <a:off x="4754091" y="3326234"/>
            <a:ext cx="366266" cy="366266"/>
          </a:xfrm>
          <a:prstGeom prst="ellipse">
            <a:avLst/>
          </a:prstGeom>
          <a:solidFill>
            <a:srgbClr val="1C9770"/>
          </a:solidFill>
          <a:ln/>
        </p:spPr>
      </p:sp>
      <p:pic>
        <p:nvPicPr>
          <p:cNvPr id="21"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54773" y="3426916"/>
            <a:ext cx="164827" cy="164827"/>
          </a:xfrm>
          <a:prstGeom prst="rect">
            <a:avLst/>
          </a:prstGeom>
        </p:spPr>
      </p:pic>
      <p:sp>
        <p:nvSpPr>
          <p:cNvPr id="22" name="Text 16"/>
          <p:cNvSpPr/>
          <p:nvPr/>
        </p:nvSpPr>
        <p:spPr>
          <a:xfrm>
            <a:off x="4754091" y="3812679"/>
            <a:ext cx="3771751" cy="190723"/>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International Complexity</a:t>
            </a:r>
            <a:endParaRPr lang="en-US" sz="1200" dirty="0"/>
          </a:p>
        </p:txBody>
      </p:sp>
      <p:sp>
        <p:nvSpPr>
          <p:cNvPr id="23" name="Text 17"/>
          <p:cNvSpPr/>
          <p:nvPr/>
        </p:nvSpPr>
        <p:spPr>
          <a:xfrm>
            <a:off x="4754091" y="4075509"/>
            <a:ext cx="3771751" cy="581546"/>
          </a:xfrm>
          <a:prstGeom prst="rect">
            <a:avLst/>
          </a:prstGeom>
          <a:noFill/>
          <a:ln/>
        </p:spPr>
        <p:txBody>
          <a:bodyPr wrap="square" lIns="0" tIns="0" rIns="0" bIns="0" rtlCol="0" anchor="t">
            <a:normAutofit/>
          </a:bodyPr>
          <a:lstStyle/>
          <a:p>
            <a:pPr algn="l" indent="0" marL="0">
              <a:lnSpc>
                <a:spcPct val="132000"/>
              </a:lnSpc>
              <a:buNone/>
            </a:pPr>
            <a:r>
              <a:rPr lang="en-US" sz="950" dirty="0">
                <a:solidFill>
                  <a:srgbClr val="464646"/>
                </a:solidFill>
                <a:latin typeface="Inter Medium" pitchFamily="34" charset="0"/>
                <a:ea typeface="Inter Medium" pitchFamily="34" charset="-122"/>
                <a:cs typeface="Inter Medium" pitchFamily="34" charset="-120"/>
              </a:rPr>
              <a:t>Multi-flag assets, multi-currency revenues, cross-border taxation, and diverse regulatory regimes demand specialized legal and financial expertise.</a:t>
            </a:r>
            <a:endParaRPr lang="en-US" sz="9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Text 0"/>
          <p:cNvSpPr/>
          <p:nvPr/>
        </p:nvSpPr>
        <p:spPr>
          <a:xfrm>
            <a:off x="496119" y="669429"/>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High Capital Requirements: The Numbers</a:t>
            </a:r>
            <a:endParaRPr lang="en-US" sz="2400" dirty="0"/>
          </a:p>
        </p:txBody>
      </p:sp>
      <p:sp>
        <p:nvSpPr>
          <p:cNvPr id="3" name="Text 1"/>
          <p:cNvSpPr/>
          <p:nvPr/>
        </p:nvSpPr>
        <p:spPr>
          <a:xfrm>
            <a:off x="496119" y="1366986"/>
            <a:ext cx="3998342" cy="409352"/>
          </a:xfrm>
          <a:prstGeom prst="rect">
            <a:avLst/>
          </a:prstGeom>
          <a:noFill/>
          <a:ln/>
        </p:spPr>
        <p:txBody>
          <a:bodyPr wrap="none" lIns="0" tIns="0" rIns="0" bIns="0" rtlCol="0" anchor="t"/>
          <a:lstStyle/>
          <a:p>
            <a:pPr algn="ctr" indent="0" marL="0">
              <a:lnSpc>
                <a:spcPct val="83000"/>
              </a:lnSpc>
              <a:buNone/>
            </a:pPr>
            <a:r>
              <a:rPr lang="en-US" sz="3200" dirty="0">
                <a:solidFill>
                  <a:srgbClr val="464646"/>
                </a:solidFill>
                <a:latin typeface="DM Sans SemiBold" pitchFamily="34" charset="0"/>
                <a:ea typeface="DM Sans SemiBold" pitchFamily="34" charset="-122"/>
                <a:cs typeface="DM Sans SemiBold" pitchFamily="34" charset="-120"/>
              </a:rPr>
              <a:t>$250M+</a:t>
            </a:r>
            <a:endParaRPr lang="en-US" sz="3200" dirty="0"/>
          </a:p>
        </p:txBody>
      </p:sp>
      <p:sp>
        <p:nvSpPr>
          <p:cNvPr id="4" name="Text 2"/>
          <p:cNvSpPr/>
          <p:nvPr/>
        </p:nvSpPr>
        <p:spPr>
          <a:xfrm>
            <a:off x="496119" y="1931343"/>
            <a:ext cx="3998342" cy="193849"/>
          </a:xfrm>
          <a:prstGeom prst="rect">
            <a:avLst/>
          </a:prstGeom>
          <a:noFill/>
          <a:ln/>
        </p:spPr>
        <p:txBody>
          <a:bodyPr wrap="none" lIns="0" tIns="0" rIns="0" bIns="0" rtlCol="0" anchor="t"/>
          <a:lstStyle/>
          <a:p>
            <a:pPr algn="ctr"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LNG Carrier</a:t>
            </a:r>
            <a:endParaRPr lang="en-US" sz="1200" dirty="0"/>
          </a:p>
        </p:txBody>
      </p:sp>
      <p:sp>
        <p:nvSpPr>
          <p:cNvPr id="5" name="Text 3"/>
          <p:cNvSpPr/>
          <p:nvPr/>
        </p:nvSpPr>
        <p:spPr>
          <a:xfrm>
            <a:off x="496119" y="2199605"/>
            <a:ext cx="3998342" cy="396925"/>
          </a:xfrm>
          <a:prstGeom prst="rect">
            <a:avLst/>
          </a:prstGeom>
          <a:noFill/>
          <a:ln/>
        </p:spPr>
        <p:txBody>
          <a:bodyPr wrap="square" lIns="0" tIns="0" rIns="0" bIns="0" rtlCol="0" anchor="t">
            <a:normAutofit/>
          </a:bodyPr>
          <a:lstStyle/>
          <a:p>
            <a:pPr algn="ctr"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State-of-the-art LNG carrier with membrane containment technology</a:t>
            </a:r>
            <a:endParaRPr lang="en-US" sz="950" dirty="0"/>
          </a:p>
        </p:txBody>
      </p:sp>
      <p:sp>
        <p:nvSpPr>
          <p:cNvPr id="6" name="Text 4"/>
          <p:cNvSpPr/>
          <p:nvPr/>
        </p:nvSpPr>
        <p:spPr>
          <a:xfrm>
            <a:off x="4649465" y="1366986"/>
            <a:ext cx="3998416" cy="409352"/>
          </a:xfrm>
          <a:prstGeom prst="rect">
            <a:avLst/>
          </a:prstGeom>
          <a:noFill/>
          <a:ln/>
        </p:spPr>
        <p:txBody>
          <a:bodyPr wrap="none" lIns="0" tIns="0" rIns="0" bIns="0" rtlCol="0" anchor="t"/>
          <a:lstStyle/>
          <a:p>
            <a:pPr algn="ctr" indent="0" marL="0">
              <a:lnSpc>
                <a:spcPct val="83000"/>
              </a:lnSpc>
              <a:buNone/>
            </a:pPr>
            <a:r>
              <a:rPr lang="en-US" sz="3200" dirty="0">
                <a:solidFill>
                  <a:srgbClr val="464646"/>
                </a:solidFill>
                <a:latin typeface="DM Sans SemiBold" pitchFamily="34" charset="0"/>
                <a:ea typeface="DM Sans SemiBold" pitchFamily="34" charset="-122"/>
                <a:cs typeface="DM Sans SemiBold" pitchFamily="34" charset="-120"/>
              </a:rPr>
              <a:t>$120M</a:t>
            </a:r>
            <a:endParaRPr lang="en-US" sz="3200" dirty="0"/>
          </a:p>
        </p:txBody>
      </p:sp>
      <p:sp>
        <p:nvSpPr>
          <p:cNvPr id="7" name="Text 5"/>
          <p:cNvSpPr/>
          <p:nvPr/>
        </p:nvSpPr>
        <p:spPr>
          <a:xfrm>
            <a:off x="4649465" y="1931343"/>
            <a:ext cx="3998416" cy="193849"/>
          </a:xfrm>
          <a:prstGeom prst="rect">
            <a:avLst/>
          </a:prstGeom>
          <a:noFill/>
          <a:ln/>
        </p:spPr>
        <p:txBody>
          <a:bodyPr wrap="none" lIns="0" tIns="0" rIns="0" bIns="0" rtlCol="0" anchor="t"/>
          <a:lstStyle/>
          <a:p>
            <a:pPr algn="ctr"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VLCC Tanker</a:t>
            </a:r>
            <a:endParaRPr lang="en-US" sz="1200" dirty="0"/>
          </a:p>
        </p:txBody>
      </p:sp>
      <p:sp>
        <p:nvSpPr>
          <p:cNvPr id="8" name="Text 6"/>
          <p:cNvSpPr/>
          <p:nvPr/>
        </p:nvSpPr>
        <p:spPr>
          <a:xfrm>
            <a:off x="4649465" y="2199605"/>
            <a:ext cx="3998416" cy="198462"/>
          </a:xfrm>
          <a:prstGeom prst="rect">
            <a:avLst/>
          </a:prstGeom>
          <a:noFill/>
          <a:ln/>
        </p:spPr>
        <p:txBody>
          <a:bodyPr wrap="none" lIns="0" tIns="0" rIns="0" bIns="0" rtlCol="0" anchor="t"/>
          <a:lstStyle/>
          <a:p>
            <a:pPr algn="ctr"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Very Large Crude Carrier, 300,000 DWT, for long-haul crude trade</a:t>
            </a:r>
            <a:endParaRPr lang="en-US" sz="950" dirty="0"/>
          </a:p>
        </p:txBody>
      </p:sp>
      <p:sp>
        <p:nvSpPr>
          <p:cNvPr id="9" name="Text 7"/>
          <p:cNvSpPr/>
          <p:nvPr/>
        </p:nvSpPr>
        <p:spPr>
          <a:xfrm>
            <a:off x="496119" y="2906539"/>
            <a:ext cx="3998342" cy="409352"/>
          </a:xfrm>
          <a:prstGeom prst="rect">
            <a:avLst/>
          </a:prstGeom>
          <a:noFill/>
          <a:ln/>
        </p:spPr>
        <p:txBody>
          <a:bodyPr wrap="none" lIns="0" tIns="0" rIns="0" bIns="0" rtlCol="0" anchor="t"/>
          <a:lstStyle/>
          <a:p>
            <a:pPr algn="ctr" indent="0" marL="0">
              <a:lnSpc>
                <a:spcPct val="83000"/>
              </a:lnSpc>
              <a:buNone/>
            </a:pPr>
            <a:r>
              <a:rPr lang="en-US" sz="3200" dirty="0">
                <a:solidFill>
                  <a:srgbClr val="464646"/>
                </a:solidFill>
                <a:latin typeface="DM Sans SemiBold" pitchFamily="34" charset="0"/>
                <a:ea typeface="DM Sans SemiBold" pitchFamily="34" charset="-122"/>
                <a:cs typeface="DM Sans SemiBold" pitchFamily="34" charset="-120"/>
              </a:rPr>
              <a:t>$60M</a:t>
            </a:r>
            <a:endParaRPr lang="en-US" sz="3200" dirty="0"/>
          </a:p>
        </p:txBody>
      </p:sp>
      <p:sp>
        <p:nvSpPr>
          <p:cNvPr id="10" name="Text 8"/>
          <p:cNvSpPr/>
          <p:nvPr/>
        </p:nvSpPr>
        <p:spPr>
          <a:xfrm>
            <a:off x="496119" y="3470895"/>
            <a:ext cx="3998342" cy="193849"/>
          </a:xfrm>
          <a:prstGeom prst="rect">
            <a:avLst/>
          </a:prstGeom>
          <a:noFill/>
          <a:ln/>
        </p:spPr>
        <p:txBody>
          <a:bodyPr wrap="none" lIns="0" tIns="0" rIns="0" bIns="0" rtlCol="0" anchor="t"/>
          <a:lstStyle/>
          <a:p>
            <a:pPr algn="ctr"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Capesize Bulker</a:t>
            </a:r>
            <a:endParaRPr lang="en-US" sz="1200" dirty="0"/>
          </a:p>
        </p:txBody>
      </p:sp>
      <p:sp>
        <p:nvSpPr>
          <p:cNvPr id="11" name="Text 9"/>
          <p:cNvSpPr/>
          <p:nvPr/>
        </p:nvSpPr>
        <p:spPr>
          <a:xfrm>
            <a:off x="496119" y="3739158"/>
            <a:ext cx="3998342" cy="198462"/>
          </a:xfrm>
          <a:prstGeom prst="rect">
            <a:avLst/>
          </a:prstGeom>
          <a:noFill/>
          <a:ln/>
        </p:spPr>
        <p:txBody>
          <a:bodyPr wrap="none" lIns="0" tIns="0" rIns="0" bIns="0" rtlCol="0" anchor="t"/>
          <a:lstStyle/>
          <a:p>
            <a:pPr algn="ctr"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180,000 DWT dry bulk carrier for iron ore and coal trade</a:t>
            </a:r>
            <a:endParaRPr lang="en-US" sz="950" dirty="0"/>
          </a:p>
        </p:txBody>
      </p:sp>
      <p:sp>
        <p:nvSpPr>
          <p:cNvPr id="12" name="Text 10"/>
          <p:cNvSpPr/>
          <p:nvPr/>
        </p:nvSpPr>
        <p:spPr>
          <a:xfrm>
            <a:off x="4649465" y="2906539"/>
            <a:ext cx="3998416" cy="409352"/>
          </a:xfrm>
          <a:prstGeom prst="rect">
            <a:avLst/>
          </a:prstGeom>
          <a:noFill/>
          <a:ln/>
        </p:spPr>
        <p:txBody>
          <a:bodyPr wrap="none" lIns="0" tIns="0" rIns="0" bIns="0" rtlCol="0" anchor="t"/>
          <a:lstStyle/>
          <a:p>
            <a:pPr algn="ctr" indent="0" marL="0">
              <a:lnSpc>
                <a:spcPct val="83000"/>
              </a:lnSpc>
              <a:buNone/>
            </a:pPr>
            <a:r>
              <a:rPr lang="en-US" sz="3200" dirty="0">
                <a:solidFill>
                  <a:srgbClr val="464646"/>
                </a:solidFill>
                <a:latin typeface="DM Sans SemiBold" pitchFamily="34" charset="0"/>
                <a:ea typeface="DM Sans SemiBold" pitchFamily="34" charset="-122"/>
                <a:cs typeface="DM Sans SemiBold" pitchFamily="34" charset="-120"/>
              </a:rPr>
              <a:t>$200M+</a:t>
            </a:r>
            <a:endParaRPr lang="en-US" sz="3200" dirty="0"/>
          </a:p>
        </p:txBody>
      </p:sp>
      <p:sp>
        <p:nvSpPr>
          <p:cNvPr id="13" name="Text 11"/>
          <p:cNvSpPr/>
          <p:nvPr/>
        </p:nvSpPr>
        <p:spPr>
          <a:xfrm>
            <a:off x="4649465" y="3470895"/>
            <a:ext cx="3998416" cy="193849"/>
          </a:xfrm>
          <a:prstGeom prst="rect">
            <a:avLst/>
          </a:prstGeom>
          <a:noFill/>
          <a:ln/>
        </p:spPr>
        <p:txBody>
          <a:bodyPr wrap="none" lIns="0" tIns="0" rIns="0" bIns="0" rtlCol="0" anchor="t"/>
          <a:lstStyle/>
          <a:p>
            <a:pPr algn="ctr"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Ultra-Large Container</a:t>
            </a:r>
            <a:endParaRPr lang="en-US" sz="1200" dirty="0"/>
          </a:p>
        </p:txBody>
      </p:sp>
      <p:sp>
        <p:nvSpPr>
          <p:cNvPr id="14" name="Text 12"/>
          <p:cNvSpPr/>
          <p:nvPr/>
        </p:nvSpPr>
        <p:spPr>
          <a:xfrm>
            <a:off x="4649465" y="3739158"/>
            <a:ext cx="3998416" cy="198462"/>
          </a:xfrm>
          <a:prstGeom prst="rect">
            <a:avLst/>
          </a:prstGeom>
          <a:noFill/>
          <a:ln/>
        </p:spPr>
        <p:txBody>
          <a:bodyPr wrap="none" lIns="0" tIns="0" rIns="0" bIns="0" rtlCol="0" anchor="t"/>
          <a:lstStyle/>
          <a:p>
            <a:pPr algn="ctr"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24,000 TEU container ship — the largest box ships afloat today</a:t>
            </a:r>
            <a:endParaRPr lang="en-US" sz="950" dirty="0"/>
          </a:p>
        </p:txBody>
      </p:sp>
      <p:sp>
        <p:nvSpPr>
          <p:cNvPr id="15" name="Text 13"/>
          <p:cNvSpPr/>
          <p:nvPr/>
        </p:nvSpPr>
        <p:spPr>
          <a:xfrm>
            <a:off x="496119" y="4077146"/>
            <a:ext cx="8151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With typical loan-to-value (LTV) ratios of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60–70%</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even a single vessel acquisition requires equity commitments of USD 15–100 million. Fleet financing runs into the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billions</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a:t>
            </a:r>
            <a:endParaRPr lang="en-US" sz="9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Text 0"/>
          <p:cNvSpPr/>
          <p:nvPr/>
        </p:nvSpPr>
        <p:spPr>
          <a:xfrm>
            <a:off x="496119" y="524619"/>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Revenue Volatility: The Freight Rate Challenge</a:t>
            </a:r>
            <a:endParaRPr lang="en-US" sz="2400" dirty="0"/>
          </a:p>
        </p:txBody>
      </p:sp>
      <p:sp>
        <p:nvSpPr>
          <p:cNvPr id="3" name="Text 1"/>
          <p:cNvSpPr/>
          <p:nvPr/>
        </p:nvSpPr>
        <p:spPr>
          <a:xfrm>
            <a:off x="496119" y="1222177"/>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What Drives Freight Rate Volatility?</a:t>
            </a:r>
            <a:endParaRPr lang="en-US" sz="1200" dirty="0"/>
          </a:p>
        </p:txBody>
      </p:sp>
      <p:sp>
        <p:nvSpPr>
          <p:cNvPr id="4" name="Text 2"/>
          <p:cNvSpPr/>
          <p:nvPr/>
        </p:nvSpPr>
        <p:spPr>
          <a:xfrm>
            <a:off x="496119" y="1539999"/>
            <a:ext cx="3924598" cy="2201540"/>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Global demand</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trade volumes, industrial output, commodity flows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Fleet supply</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new vessel deliveries and scrapping activity</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Geopolitical events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wars, sanctions, canal blockages (Suez 2021)</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Fuel prices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bunker costs affect route economics fundamentally</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Seasonal demand</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grain harvests, winter heating oil demand peaks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Economic cycles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recessions slash trade volumes quickly</a:t>
            </a:r>
            <a:endParaRPr lang="en-US" sz="950" dirty="0"/>
          </a:p>
        </p:txBody>
      </p:sp>
      <p:pic>
        <p:nvPicPr>
          <p:cNvPr id="5" name="Image 0" descr="preencoded.png">    </p:cNvPr>
          <p:cNvPicPr>
            <a:picLocks noChangeAspect="1"/>
          </p:cNvPicPr>
          <p:nvPr/>
        </p:nvPicPr>
        <p:blipFill>
          <a:blip r:embed="rId1"/>
          <a:stretch>
            <a:fillRect/>
          </a:stretch>
        </p:blipFill>
        <p:spPr>
          <a:xfrm>
            <a:off x="4728046" y="1237729"/>
            <a:ext cx="1428750" cy="1428750"/>
          </a:xfrm>
          <a:prstGeom prst="rect">
            <a:avLst/>
          </a:prstGeom>
        </p:spPr>
      </p:pic>
      <p:sp>
        <p:nvSpPr>
          <p:cNvPr id="6" name="Shape 3"/>
          <p:cNvSpPr/>
          <p:nvPr/>
        </p:nvSpPr>
        <p:spPr>
          <a:xfrm>
            <a:off x="496119" y="3924449"/>
            <a:ext cx="8151763" cy="694432"/>
          </a:xfrm>
          <a:prstGeom prst="roundRect">
            <a:avLst>
              <a:gd name="adj" fmla="val 2679"/>
            </a:avLst>
          </a:prstGeom>
          <a:solidFill>
            <a:srgbClr val="D4F7EC"/>
          </a:solidFill>
          <a:ln/>
        </p:spPr>
      </p:sp>
      <p:pic>
        <p:nvPicPr>
          <p:cNvPr id="7" name="Image 1" descr="preencoded.png">    </p:cNvPr>
          <p:cNvPicPr>
            <a:picLocks noChangeAspect="1"/>
          </p:cNvPicPr>
          <p:nvPr/>
        </p:nvPicPr>
        <p:blipFill>
          <a:blip r:embed="rId2"/>
          <a:stretch>
            <a:fillRect/>
          </a:stretch>
        </p:blipFill>
        <p:spPr>
          <a:xfrm>
            <a:off x="620092" y="4104233"/>
            <a:ext cx="155004" cy="123974"/>
          </a:xfrm>
          <a:prstGeom prst="rect">
            <a:avLst/>
          </a:prstGeom>
        </p:spPr>
      </p:pic>
      <p:sp>
        <p:nvSpPr>
          <p:cNvPr id="8" name="Text 4"/>
          <p:cNvSpPr/>
          <p:nvPr/>
        </p:nvSpPr>
        <p:spPr>
          <a:xfrm>
            <a:off x="899071" y="4079379"/>
            <a:ext cx="7624837"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000000"/>
                </a:solidFill>
                <a:latin typeface="Inter Medium" pitchFamily="34" charset="0"/>
                <a:ea typeface="Inter Medium" pitchFamily="34" charset="-122"/>
                <a:cs typeface="Inter Medium" pitchFamily="34" charset="-120"/>
              </a:rPr>
              <a:t>The Baltic Dry Index (BDI), the primary benchmark for dry bulk freight rates, fell from a peak of 11,793 in May 2008 to 663 in December 2008 — a 94% collapse in seven months.</a:t>
            </a:r>
            <a:endParaRPr lang="en-US" sz="9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Text 0"/>
          <p:cNvSpPr/>
          <p:nvPr/>
        </p:nvSpPr>
        <p:spPr>
          <a:xfrm>
            <a:off x="496119" y="783580"/>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International Nature of Shipping Finance</a:t>
            </a:r>
            <a:endParaRPr lang="en-US" sz="2400" dirty="0"/>
          </a:p>
        </p:txBody>
      </p:sp>
      <p:sp>
        <p:nvSpPr>
          <p:cNvPr id="3" name="Text 1"/>
          <p:cNvSpPr/>
          <p:nvPr/>
        </p:nvSpPr>
        <p:spPr>
          <a:xfrm>
            <a:off x="496119" y="1419151"/>
            <a:ext cx="8151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Shipping is inherently cross-border, and this creates a web of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financial, legal, and regulatory complexities</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that no domestic financing framework can fully address.</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955602"/>
            <a:ext cx="4013895" cy="1140172"/>
          </a:xfrm>
          <a:prstGeom prst="rect">
            <a:avLst/>
          </a:prstGeom>
        </p:spPr>
      </p:pic>
      <p:sp>
        <p:nvSpPr>
          <p:cNvPr id="5" name="Text 2"/>
          <p:cNvSpPr/>
          <p:nvPr/>
        </p:nvSpPr>
        <p:spPr>
          <a:xfrm>
            <a:off x="691530" y="2093863"/>
            <a:ext cx="368022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Exchange-Rate Risk</a:t>
            </a:r>
            <a:endParaRPr lang="en-US" sz="1200" dirty="0"/>
          </a:p>
        </p:txBody>
      </p:sp>
      <p:sp>
        <p:nvSpPr>
          <p:cNvPr id="6" name="Text 3"/>
          <p:cNvSpPr/>
          <p:nvPr/>
        </p:nvSpPr>
        <p:spPr>
          <a:xfrm>
            <a:off x="691530" y="2362126"/>
            <a:ext cx="368022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Freight revenues are overwhelmingly denominated in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USD</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while operating costs may be in EUR, NOK, JPY, or INR. Currency mismatches create significant balance sheet risk.</a:t>
            </a:r>
            <a:endParaRPr lang="en-US" sz="9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33987" y="1955602"/>
            <a:ext cx="4013895" cy="1140172"/>
          </a:xfrm>
          <a:prstGeom prst="rect">
            <a:avLst/>
          </a:prstGeom>
        </p:spPr>
      </p:pic>
      <p:sp>
        <p:nvSpPr>
          <p:cNvPr id="8" name="Text 4"/>
          <p:cNvSpPr/>
          <p:nvPr/>
        </p:nvSpPr>
        <p:spPr>
          <a:xfrm>
            <a:off x="4829398" y="2093863"/>
            <a:ext cx="368022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Multi-Currency Financing</a:t>
            </a:r>
            <a:endParaRPr lang="en-US" sz="1200" dirty="0"/>
          </a:p>
        </p:txBody>
      </p:sp>
      <p:sp>
        <p:nvSpPr>
          <p:cNvPr id="9" name="Text 5"/>
          <p:cNvSpPr/>
          <p:nvPr/>
        </p:nvSpPr>
        <p:spPr>
          <a:xfrm>
            <a:off x="4829398" y="2362126"/>
            <a:ext cx="368022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Loans may be structured in USD, EUR, or JPY depending on the lender's base currency and the borrower's preferences, requiring sophisticated hedging programs.</a:t>
            </a:r>
            <a:endParaRPr lang="en-US" sz="9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3219748"/>
            <a:ext cx="4013895" cy="1140172"/>
          </a:xfrm>
          <a:prstGeom prst="rect">
            <a:avLst/>
          </a:prstGeom>
        </p:spPr>
      </p:pic>
      <p:sp>
        <p:nvSpPr>
          <p:cNvPr id="11" name="Text 6"/>
          <p:cNvSpPr/>
          <p:nvPr/>
        </p:nvSpPr>
        <p:spPr>
          <a:xfrm>
            <a:off x="691530" y="3358009"/>
            <a:ext cx="368022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Cross-Border Taxation</a:t>
            </a:r>
            <a:endParaRPr lang="en-US" sz="1200" dirty="0"/>
          </a:p>
        </p:txBody>
      </p:sp>
      <p:sp>
        <p:nvSpPr>
          <p:cNvPr id="12" name="Text 7"/>
          <p:cNvSpPr/>
          <p:nvPr/>
        </p:nvSpPr>
        <p:spPr>
          <a:xfrm>
            <a:off x="691530" y="3626272"/>
            <a:ext cx="368022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Flag state selection, beneficial ownership structures, and tonnage tax regimes are all actively used to optimize the tax efficiency of shipping investments.</a:t>
            </a:r>
            <a:endParaRPr lang="en-US" sz="9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33987" y="3219748"/>
            <a:ext cx="4013895" cy="1140172"/>
          </a:xfrm>
          <a:prstGeom prst="rect">
            <a:avLst/>
          </a:prstGeom>
        </p:spPr>
      </p:pic>
      <p:sp>
        <p:nvSpPr>
          <p:cNvPr id="14" name="Text 8"/>
          <p:cNvSpPr/>
          <p:nvPr/>
        </p:nvSpPr>
        <p:spPr>
          <a:xfrm>
            <a:off x="4829398" y="3358009"/>
            <a:ext cx="368022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Regulatory Compliance</a:t>
            </a:r>
            <a:endParaRPr lang="en-US" sz="1200" dirty="0"/>
          </a:p>
        </p:txBody>
      </p:sp>
      <p:sp>
        <p:nvSpPr>
          <p:cNvPr id="15" name="Text 9"/>
          <p:cNvSpPr/>
          <p:nvPr/>
        </p:nvSpPr>
        <p:spPr>
          <a:xfrm>
            <a:off x="4829398" y="3626272"/>
            <a:ext cx="368022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IMO 2020 sulfur cap, CII ratings, EEXI requirements, and forthcoming carbon pricing create ongoing compliance costs that affect vessel valuations and financing.</a:t>
            </a:r>
            <a:endParaRPr lang="en-US" sz="9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Shape 0"/>
          <p:cNvSpPr/>
          <p:nvPr/>
        </p:nvSpPr>
        <p:spPr>
          <a:xfrm>
            <a:off x="496119" y="345504"/>
            <a:ext cx="404068" cy="144214"/>
          </a:xfrm>
          <a:prstGeom prst="roundRect">
            <a:avLst>
              <a:gd name="adj" fmla="val 7903"/>
            </a:avLst>
          </a:prstGeom>
          <a:solidFill>
            <a:srgbClr val="D4F7EC"/>
          </a:solidFill>
          <a:ln/>
        </p:spPr>
      </p:sp>
      <p:sp>
        <p:nvSpPr>
          <p:cNvPr id="3" name="Text 1"/>
          <p:cNvSpPr/>
          <p:nvPr/>
        </p:nvSpPr>
        <p:spPr>
          <a:xfrm>
            <a:off x="553045" y="373931"/>
            <a:ext cx="747415" cy="87362"/>
          </a:xfrm>
          <a:prstGeom prst="rect">
            <a:avLst/>
          </a:prstGeom>
          <a:noFill/>
          <a:ln/>
        </p:spPr>
        <p:txBody>
          <a:bodyPr wrap="none" lIns="0" tIns="0" rIns="0" bIns="0" rtlCol="0" anchor="t"/>
          <a:lstStyle/>
          <a:p>
            <a:pPr algn="l" indent="0" marL="0">
              <a:lnSpc>
                <a:spcPct val="96000"/>
              </a:lnSpc>
              <a:buNone/>
            </a:pPr>
            <a:r>
              <a:rPr lang="en-US" sz="550" dirty="0">
                <a:solidFill>
                  <a:srgbClr val="464646"/>
                </a:solidFill>
                <a:latin typeface="Inter Medium" pitchFamily="34" charset="0"/>
                <a:ea typeface="Inter Medium" pitchFamily="34" charset="-122"/>
                <a:cs typeface="Inter Medium" pitchFamily="34" charset="-120"/>
              </a:rPr>
              <a:t>PART VI</a:t>
            </a:r>
            <a:endParaRPr lang="en-US" sz="550" dirty="0"/>
          </a:p>
        </p:txBody>
      </p:sp>
      <p:sp>
        <p:nvSpPr>
          <p:cNvPr id="4" name="Shape 2"/>
          <p:cNvSpPr/>
          <p:nvPr/>
        </p:nvSpPr>
        <p:spPr>
          <a:xfrm>
            <a:off x="947663" y="345504"/>
            <a:ext cx="1008087" cy="144214"/>
          </a:xfrm>
          <a:prstGeom prst="roundRect">
            <a:avLst>
              <a:gd name="adj" fmla="val 7903"/>
            </a:avLst>
          </a:prstGeom>
          <a:noFill/>
          <a:ln w="4763">
            <a:solidFill>
              <a:srgbClr val="1C9770"/>
            </a:solidFill>
            <a:prstDash val="solid"/>
          </a:ln>
        </p:spPr>
      </p:sp>
      <p:sp>
        <p:nvSpPr>
          <p:cNvPr id="5" name="Text 3"/>
          <p:cNvSpPr/>
          <p:nvPr/>
        </p:nvSpPr>
        <p:spPr>
          <a:xfrm>
            <a:off x="1004590" y="373931"/>
            <a:ext cx="1351434" cy="87362"/>
          </a:xfrm>
          <a:prstGeom prst="rect">
            <a:avLst/>
          </a:prstGeom>
          <a:noFill/>
          <a:ln/>
        </p:spPr>
        <p:txBody>
          <a:bodyPr wrap="none" lIns="0" tIns="0" rIns="0" bIns="0" rtlCol="0" anchor="t"/>
          <a:lstStyle/>
          <a:p>
            <a:pPr algn="l" indent="0" marL="0">
              <a:lnSpc>
                <a:spcPct val="96000"/>
              </a:lnSpc>
              <a:buNone/>
            </a:pPr>
            <a:r>
              <a:rPr lang="en-US" sz="550" dirty="0">
                <a:solidFill>
                  <a:srgbClr val="1C9770"/>
                </a:solidFill>
                <a:latin typeface="Inter Medium" pitchFamily="34" charset="0"/>
                <a:ea typeface="Inter Medium" pitchFamily="34" charset="-122"/>
                <a:cs typeface="Inter Medium" pitchFamily="34" charset="-120"/>
              </a:rPr>
              <a:t>ECOSYSTEM OVERVIEW</a:t>
            </a:r>
            <a:endParaRPr lang="en-US" sz="550" dirty="0"/>
          </a:p>
        </p:txBody>
      </p:sp>
      <p:sp>
        <p:nvSpPr>
          <p:cNvPr id="6" name="Text 4"/>
          <p:cNvSpPr/>
          <p:nvPr/>
        </p:nvSpPr>
        <p:spPr>
          <a:xfrm>
            <a:off x="496119" y="518740"/>
            <a:ext cx="8151763" cy="296763"/>
          </a:xfrm>
          <a:prstGeom prst="rect">
            <a:avLst/>
          </a:prstGeom>
          <a:noFill/>
          <a:ln/>
        </p:spPr>
        <p:txBody>
          <a:bodyPr wrap="none" lIns="0" tIns="0" rIns="0" bIns="0" rtlCol="0" anchor="t"/>
          <a:lstStyle/>
          <a:p>
            <a:pPr algn="l" indent="0" marL="0">
              <a:lnSpc>
                <a:spcPct val="104000"/>
              </a:lnSpc>
              <a:buNone/>
            </a:pPr>
            <a:r>
              <a:rPr lang="en-US" sz="1850" dirty="0">
                <a:solidFill>
                  <a:srgbClr val="030303"/>
                </a:solidFill>
                <a:latin typeface="DM Sans SemiBold" pitchFamily="34" charset="0"/>
                <a:ea typeface="DM Sans SemiBold" pitchFamily="34" charset="-122"/>
                <a:cs typeface="DM Sans SemiBold" pitchFamily="34" charset="-120"/>
              </a:rPr>
              <a:t>The Shipping Finance Ecosystem</a:t>
            </a:r>
            <a:endParaRPr lang="en-US" sz="1850" dirty="0"/>
          </a:p>
        </p:txBody>
      </p:sp>
      <p:sp>
        <p:nvSpPr>
          <p:cNvPr id="7" name="Text 5"/>
          <p:cNvSpPr/>
          <p:nvPr/>
        </p:nvSpPr>
        <p:spPr>
          <a:xfrm>
            <a:off x="496119" y="924520"/>
            <a:ext cx="8608963" cy="134094"/>
          </a:xfrm>
          <a:prstGeom prst="rect">
            <a:avLst/>
          </a:prstGeom>
          <a:noFill/>
          <a:ln/>
        </p:spPr>
        <p:txBody>
          <a:bodyPr wrap="none" lIns="0" tIns="0" rIns="0" bIns="0" rtlCol="0" anchor="t"/>
          <a:lstStyle/>
          <a:p>
            <a:pPr algn="l" indent="0" marL="0">
              <a:lnSpc>
                <a:spcPct val="118000"/>
              </a:lnSpc>
              <a:buNone/>
            </a:pPr>
            <a:r>
              <a:rPr lang="en-US" sz="700" dirty="0">
                <a:solidFill>
                  <a:srgbClr val="464646"/>
                </a:solidFill>
                <a:latin typeface="Inter Medium" pitchFamily="34" charset="0"/>
                <a:ea typeface="Inter Medium" pitchFamily="34" charset="-122"/>
                <a:cs typeface="Inter Medium" pitchFamily="34" charset="-120"/>
              </a:rPr>
              <a:t>Vessel acquisition and operation are funded by a diverse capital marketplace. Understanding who provides capital — and why — is central to structuring effective shipping finance.</a:t>
            </a:r>
            <a:endParaRPr lang="en-US" sz="700" dirty="0"/>
          </a:p>
        </p:txBody>
      </p:sp>
      <p:pic>
        <p:nvPicPr>
          <p:cNvPr id="8" name="Image 0" descr="preencoded.png">    </p:cNvPr>
          <p:cNvPicPr>
            <a:picLocks noChangeAspect="1"/>
          </p:cNvPicPr>
          <p:nvPr/>
        </p:nvPicPr>
        <p:blipFill>
          <a:blip r:embed="rId1"/>
          <a:stretch>
            <a:fillRect/>
          </a:stretch>
        </p:blipFill>
        <p:spPr>
          <a:xfrm>
            <a:off x="496119" y="1140396"/>
            <a:ext cx="6553200" cy="36576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Text 0"/>
          <p:cNvSpPr/>
          <p:nvPr/>
        </p:nvSpPr>
        <p:spPr>
          <a:xfrm>
            <a:off x="496119" y="989484"/>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Key Financing Participants</a:t>
            </a:r>
            <a:endParaRPr lang="en-US" sz="2400" dirty="0"/>
          </a:p>
        </p:txBody>
      </p:sp>
      <p:pic>
        <p:nvPicPr>
          <p:cNvPr id="3" name="Image 0" descr="preencoded.png">    </p:cNvPr>
          <p:cNvPicPr>
            <a:picLocks noChangeAspect="1"/>
          </p:cNvPicPr>
          <p:nvPr/>
        </p:nvPicPr>
        <p:blipFill>
          <a:blip r:embed="rId1"/>
          <a:stretch>
            <a:fillRect/>
          </a:stretch>
        </p:blipFill>
        <p:spPr>
          <a:xfrm>
            <a:off x="496119" y="1625054"/>
            <a:ext cx="845493" cy="522536"/>
          </a:xfrm>
          <a:prstGeom prst="rect">
            <a:avLst/>
          </a:prstGeom>
        </p:spPr>
      </p:pic>
      <p:sp>
        <p:nvSpPr>
          <p:cNvPr id="4" name="Text 1"/>
          <p:cNvSpPr/>
          <p:nvPr/>
        </p:nvSpPr>
        <p:spPr>
          <a:xfrm>
            <a:off x="496119" y="2302594"/>
            <a:ext cx="1921669" cy="387697"/>
          </a:xfrm>
          <a:prstGeom prst="rect">
            <a:avLst/>
          </a:prstGeom>
          <a:noFill/>
          <a:ln/>
        </p:spPr>
        <p:txBody>
          <a:bodyPr wrap="square" lIns="0" tIns="0" rIns="0" bIns="0" rtlCol="0" anchor="t">
            <a:normAutofit/>
          </a:bodyPr>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Commercial &amp; Maritime Banks</a:t>
            </a:r>
            <a:endParaRPr lang="en-US" sz="1200" dirty="0"/>
          </a:p>
        </p:txBody>
      </p:sp>
      <p:sp>
        <p:nvSpPr>
          <p:cNvPr id="5" name="Text 2"/>
          <p:cNvSpPr/>
          <p:nvPr/>
        </p:nvSpPr>
        <p:spPr>
          <a:xfrm>
            <a:off x="496119" y="2764706"/>
            <a:ext cx="1921669" cy="1389236"/>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Traditional senior lenders. Provide 60–70% of vessel value as secured loan. Interest rate typically SOFR + margin. Require charter contracts, insurance, and flag assignment as security.</a:t>
            </a:r>
            <a:endParaRPr lang="en-US" sz="950" dirty="0"/>
          </a:p>
        </p:txBody>
      </p:sp>
      <p:pic>
        <p:nvPicPr>
          <p:cNvPr id="6" name="Image 1" descr="preencoded.png">    </p:cNvPr>
          <p:cNvPicPr>
            <a:picLocks noChangeAspect="1"/>
          </p:cNvPicPr>
          <p:nvPr/>
        </p:nvPicPr>
        <p:blipFill>
          <a:blip r:embed="rId2"/>
          <a:stretch>
            <a:fillRect/>
          </a:stretch>
        </p:blipFill>
        <p:spPr>
          <a:xfrm>
            <a:off x="2572792" y="1625054"/>
            <a:ext cx="845493" cy="522536"/>
          </a:xfrm>
          <a:prstGeom prst="rect">
            <a:avLst/>
          </a:prstGeom>
        </p:spPr>
      </p:pic>
      <p:sp>
        <p:nvSpPr>
          <p:cNvPr id="7" name="Text 3"/>
          <p:cNvSpPr/>
          <p:nvPr/>
        </p:nvSpPr>
        <p:spPr>
          <a:xfrm>
            <a:off x="2572792" y="2302594"/>
            <a:ext cx="1921669"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Export Credit Agencies</a:t>
            </a:r>
            <a:endParaRPr lang="en-US" sz="1200" dirty="0"/>
          </a:p>
        </p:txBody>
      </p:sp>
      <p:sp>
        <p:nvSpPr>
          <p:cNvPr id="8" name="Text 4"/>
          <p:cNvSpPr/>
          <p:nvPr/>
        </p:nvSpPr>
        <p:spPr>
          <a:xfrm>
            <a:off x="2572792" y="2570857"/>
            <a:ext cx="1921669" cy="1389236"/>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Government-backed. Support shipbuilding in their home country. KEXIM (Korea), JBIC (Japan), Euler Hermes (Germany). Offer concessional rates and long tenors (12+ years).</a:t>
            </a:r>
            <a:endParaRPr lang="en-US" sz="950" dirty="0"/>
          </a:p>
        </p:txBody>
      </p:sp>
      <p:pic>
        <p:nvPicPr>
          <p:cNvPr id="9" name="Image 2" descr="preencoded.png">    </p:cNvPr>
          <p:cNvPicPr>
            <a:picLocks noChangeAspect="1"/>
          </p:cNvPicPr>
          <p:nvPr/>
        </p:nvPicPr>
        <p:blipFill>
          <a:blip r:embed="rId3"/>
          <a:stretch>
            <a:fillRect/>
          </a:stretch>
        </p:blipFill>
        <p:spPr>
          <a:xfrm>
            <a:off x="4649465" y="1625054"/>
            <a:ext cx="845493" cy="522536"/>
          </a:xfrm>
          <a:prstGeom prst="rect">
            <a:avLst/>
          </a:prstGeom>
        </p:spPr>
      </p:pic>
      <p:sp>
        <p:nvSpPr>
          <p:cNvPr id="10" name="Text 5"/>
          <p:cNvSpPr/>
          <p:nvPr/>
        </p:nvSpPr>
        <p:spPr>
          <a:xfrm>
            <a:off x="4649465" y="2302594"/>
            <a:ext cx="1921669"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Leasing Companies</a:t>
            </a:r>
            <a:endParaRPr lang="en-US" sz="1200" dirty="0"/>
          </a:p>
        </p:txBody>
      </p:sp>
      <p:sp>
        <p:nvSpPr>
          <p:cNvPr id="11" name="Text 6"/>
          <p:cNvSpPr/>
          <p:nvPr/>
        </p:nvSpPr>
        <p:spPr>
          <a:xfrm>
            <a:off x="4649465" y="2570857"/>
            <a:ext cx="1921669" cy="1389236"/>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Chinese lessors (ICBC, CSSC, CMBFL) have grown dramatically since 2010. Use bareboat structures and sale-leaseback deals. Now a dominant source of global ship finance.</a:t>
            </a:r>
            <a:endParaRPr lang="en-US" sz="950" dirty="0"/>
          </a:p>
        </p:txBody>
      </p:sp>
      <p:pic>
        <p:nvPicPr>
          <p:cNvPr id="12" name="Image 3" descr="preencoded.png">    </p:cNvPr>
          <p:cNvPicPr>
            <a:picLocks noChangeAspect="1"/>
          </p:cNvPicPr>
          <p:nvPr/>
        </p:nvPicPr>
        <p:blipFill>
          <a:blip r:embed="rId4"/>
          <a:stretch>
            <a:fillRect/>
          </a:stretch>
        </p:blipFill>
        <p:spPr>
          <a:xfrm>
            <a:off x="6726138" y="1625054"/>
            <a:ext cx="845567" cy="522536"/>
          </a:xfrm>
          <a:prstGeom prst="rect">
            <a:avLst/>
          </a:prstGeom>
        </p:spPr>
      </p:pic>
      <p:sp>
        <p:nvSpPr>
          <p:cNvPr id="13" name="Text 7"/>
          <p:cNvSpPr/>
          <p:nvPr/>
        </p:nvSpPr>
        <p:spPr>
          <a:xfrm>
            <a:off x="6726138" y="2302594"/>
            <a:ext cx="1921743" cy="387697"/>
          </a:xfrm>
          <a:prstGeom prst="rect">
            <a:avLst/>
          </a:prstGeom>
          <a:noFill/>
          <a:ln/>
        </p:spPr>
        <p:txBody>
          <a:bodyPr wrap="square" lIns="0" tIns="0" rIns="0" bIns="0" rtlCol="0" anchor="t">
            <a:normAutofit/>
          </a:bodyPr>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Private Equity &amp; Bond Investors</a:t>
            </a:r>
            <a:endParaRPr lang="en-US" sz="1200" dirty="0"/>
          </a:p>
        </p:txBody>
      </p:sp>
      <p:sp>
        <p:nvSpPr>
          <p:cNvPr id="14" name="Text 8"/>
          <p:cNvSpPr/>
          <p:nvPr/>
        </p:nvSpPr>
        <p:spPr>
          <a:xfrm>
            <a:off x="6726138" y="2764706"/>
            <a:ext cx="1921743" cy="1190774"/>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Target distressed assets, fleet growth opportunities, or green shipping. High-yield bonds and sustainability-linked bonds are increasingly used by major shipping companies.</a:t>
            </a:r>
            <a:endParaRPr lang="en-US" sz="9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Shape 0"/>
          <p:cNvSpPr/>
          <p:nvPr/>
        </p:nvSpPr>
        <p:spPr>
          <a:xfrm>
            <a:off x="3925119" y="1527051"/>
            <a:ext cx="555054" cy="188565"/>
          </a:xfrm>
          <a:prstGeom prst="roundRect">
            <a:avLst>
              <a:gd name="adj" fmla="val 7894"/>
            </a:avLst>
          </a:prstGeom>
          <a:solidFill>
            <a:srgbClr val="D4F7EC"/>
          </a:solidFill>
          <a:ln/>
        </p:spPr>
      </p:sp>
      <p:sp>
        <p:nvSpPr>
          <p:cNvPr id="4" name="Text 1"/>
          <p:cNvSpPr/>
          <p:nvPr/>
        </p:nvSpPr>
        <p:spPr>
          <a:xfrm>
            <a:off x="3999533" y="1564258"/>
            <a:ext cx="863426" cy="114151"/>
          </a:xfrm>
          <a:prstGeom prst="rect">
            <a:avLst/>
          </a:prstGeom>
          <a:noFill/>
          <a:ln/>
        </p:spPr>
        <p:txBody>
          <a:bodyPr wrap="none" lIns="0" tIns="0" rIns="0" bIns="0" rtlCol="0" anchor="t"/>
          <a:lstStyle/>
          <a:p>
            <a:pPr algn="l" indent="0" marL="0">
              <a:lnSpc>
                <a:spcPct val="96000"/>
              </a:lnSpc>
              <a:buNone/>
            </a:pPr>
            <a:r>
              <a:rPr lang="en-US" sz="750" dirty="0">
                <a:solidFill>
                  <a:srgbClr val="464646"/>
                </a:solidFill>
                <a:latin typeface="Inter Medium" pitchFamily="34" charset="0"/>
                <a:ea typeface="Inter Medium" pitchFamily="34" charset="-122"/>
                <a:cs typeface="Inter Medium" pitchFamily="34" charset="-120"/>
              </a:rPr>
              <a:t>PART VII</a:t>
            </a:r>
            <a:endParaRPr lang="en-US" sz="750" dirty="0"/>
          </a:p>
        </p:txBody>
      </p:sp>
      <p:sp>
        <p:nvSpPr>
          <p:cNvPr id="5" name="Shape 2"/>
          <p:cNvSpPr/>
          <p:nvPr/>
        </p:nvSpPr>
        <p:spPr>
          <a:xfrm>
            <a:off x="4542160" y="1527051"/>
            <a:ext cx="932557" cy="188565"/>
          </a:xfrm>
          <a:prstGeom prst="roundRect">
            <a:avLst>
              <a:gd name="adj" fmla="val 7894"/>
            </a:avLst>
          </a:prstGeom>
          <a:noFill/>
          <a:ln w="4763">
            <a:solidFill>
              <a:srgbClr val="1C9770"/>
            </a:solidFill>
            <a:prstDash val="solid"/>
          </a:ln>
        </p:spPr>
      </p:sp>
      <p:sp>
        <p:nvSpPr>
          <p:cNvPr id="6" name="Text 3"/>
          <p:cNvSpPr/>
          <p:nvPr/>
        </p:nvSpPr>
        <p:spPr>
          <a:xfrm>
            <a:off x="4616574" y="1564258"/>
            <a:ext cx="1240929" cy="114151"/>
          </a:xfrm>
          <a:prstGeom prst="rect">
            <a:avLst/>
          </a:prstGeom>
          <a:noFill/>
          <a:ln/>
        </p:spPr>
        <p:txBody>
          <a:bodyPr wrap="none" lIns="0" tIns="0" rIns="0" bIns="0" rtlCol="0" anchor="t"/>
          <a:lstStyle/>
          <a:p>
            <a:pPr algn="l" indent="0" marL="0">
              <a:lnSpc>
                <a:spcPct val="96000"/>
              </a:lnSpc>
              <a:buNone/>
            </a:pPr>
            <a:r>
              <a:rPr lang="en-US" sz="750" dirty="0">
                <a:solidFill>
                  <a:srgbClr val="1C9770"/>
                </a:solidFill>
                <a:latin typeface="Inter Medium" pitchFamily="34" charset="0"/>
                <a:ea typeface="Inter Medium" pitchFamily="34" charset="-122"/>
                <a:cs typeface="Inter Medium" pitchFamily="34" charset="-120"/>
              </a:rPr>
              <a:t>80–90 MINUTES</a:t>
            </a:r>
            <a:endParaRPr lang="en-US" sz="750" dirty="0"/>
          </a:p>
        </p:txBody>
      </p:sp>
      <p:sp>
        <p:nvSpPr>
          <p:cNvPr id="7" name="Text 4"/>
          <p:cNvSpPr/>
          <p:nvPr/>
        </p:nvSpPr>
        <p:spPr>
          <a:xfrm>
            <a:off x="3925119" y="1765176"/>
            <a:ext cx="4722763" cy="1069777"/>
          </a:xfrm>
          <a:prstGeom prst="rect">
            <a:avLst/>
          </a:prstGeom>
          <a:noFill/>
          <a:ln/>
        </p:spPr>
        <p:txBody>
          <a:bodyPr wrap="square" lIns="0" tIns="0" rIns="0" bIns="0" rtlCol="0" anchor="t">
            <a:normAutofit/>
          </a:bodyPr>
          <a:lstStyle/>
          <a:p>
            <a:pPr algn="l" indent="0" marL="0">
              <a:lnSpc>
                <a:spcPct val="104000"/>
              </a:lnSpc>
              <a:buNone/>
            </a:pPr>
            <a:r>
              <a:rPr lang="en-US" sz="3350" dirty="0">
                <a:solidFill>
                  <a:srgbClr val="030303"/>
                </a:solidFill>
                <a:latin typeface="DM Sans SemiBold" pitchFamily="34" charset="0"/>
                <a:ea typeface="DM Sans SemiBold" pitchFamily="34" charset="-122"/>
                <a:cs typeface="DM Sans SemiBold" pitchFamily="34" charset="-120"/>
              </a:rPr>
              <a:t>Shipping Market Cycles</a:t>
            </a:r>
            <a:endParaRPr lang="en-US" sz="3350" dirty="0"/>
          </a:p>
        </p:txBody>
      </p:sp>
      <p:sp>
        <p:nvSpPr>
          <p:cNvPr id="8" name="Text 5"/>
          <p:cNvSpPr/>
          <p:nvPr/>
        </p:nvSpPr>
        <p:spPr>
          <a:xfrm>
            <a:off x="3925119" y="3020988"/>
            <a:ext cx="4722763"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Perhaps the single most important concept in shipping finance: the industry moves in powerful, recurring cycles that determine when to invest, when to borrow, and when to exit.</a:t>
            </a:r>
            <a:endParaRPr lang="en-US" sz="9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Text 0"/>
          <p:cNvSpPr/>
          <p:nvPr/>
        </p:nvSpPr>
        <p:spPr>
          <a:xfrm>
            <a:off x="496119" y="559147"/>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The Four Phases of the Shipping Cycle</a:t>
            </a:r>
            <a:endParaRPr lang="en-US" sz="2400" dirty="0"/>
          </a:p>
        </p:txBody>
      </p:sp>
      <p:sp>
        <p:nvSpPr>
          <p:cNvPr id="3" name="Text 1"/>
          <p:cNvSpPr/>
          <p:nvPr/>
        </p:nvSpPr>
        <p:spPr>
          <a:xfrm>
            <a:off x="496119" y="1194718"/>
            <a:ext cx="8151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Martin Stopford's framework of four shipping market phases remains the most widely used model for understanding how freight rates, vessel values, and investment appetite evolve over time.</a:t>
            </a:r>
            <a:endParaRPr lang="en-US" sz="950" dirty="0"/>
          </a:p>
        </p:txBody>
      </p:sp>
      <p:sp>
        <p:nvSpPr>
          <p:cNvPr id="4" name="Text 2"/>
          <p:cNvSpPr/>
          <p:nvPr/>
        </p:nvSpPr>
        <p:spPr>
          <a:xfrm>
            <a:off x="496119" y="1866826"/>
            <a:ext cx="2463254" cy="193849"/>
          </a:xfrm>
          <a:prstGeom prst="rect">
            <a:avLst/>
          </a:prstGeom>
          <a:noFill/>
          <a:ln/>
        </p:spPr>
        <p:txBody>
          <a:bodyPr wrap="none" lIns="0" tIns="0" rIns="0" bIns="0" rtlCol="0" anchor="t"/>
          <a:lstStyle/>
          <a:p>
            <a:pPr algn="r"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Recovery</a:t>
            </a:r>
            <a:endParaRPr lang="en-US" sz="1200" dirty="0"/>
          </a:p>
        </p:txBody>
      </p:sp>
      <p:sp>
        <p:nvSpPr>
          <p:cNvPr id="5" name="Text 3"/>
          <p:cNvSpPr/>
          <p:nvPr/>
        </p:nvSpPr>
        <p:spPr>
          <a:xfrm>
            <a:off x="496119" y="2135088"/>
            <a:ext cx="2463254" cy="793849"/>
          </a:xfrm>
          <a:prstGeom prst="rect">
            <a:avLst/>
          </a:prstGeom>
          <a:noFill/>
          <a:ln/>
        </p:spPr>
        <p:txBody>
          <a:bodyPr wrap="square" lIns="0" tIns="0" rIns="0" bIns="0" rtlCol="0" anchor="t">
            <a:normAutofit/>
          </a:bodyPr>
          <a:lstStyle/>
          <a:p>
            <a:pPr algn="r"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Freight rates begin rising. Fleet utilization increases. Cautious owners begin ordering new vessels. Banks start re-engaging with shipping clients.</a:t>
            </a:r>
            <a:endParaRPr lang="en-US" sz="950" dirty="0"/>
          </a:p>
        </p:txBody>
      </p:sp>
      <p:pic>
        <p:nvPicPr>
          <p:cNvPr id="6" name="Image 0" descr="preencoded.png">    </p:cNvPr>
          <p:cNvPicPr>
            <a:picLocks noChangeAspect="1"/>
          </p:cNvPicPr>
          <p:nvPr/>
        </p:nvPicPr>
        <p:blipFill>
          <a:blip r:embed="rId1"/>
          <a:stretch>
            <a:fillRect/>
          </a:stretch>
        </p:blipFill>
        <p:spPr>
          <a:xfrm>
            <a:off x="3145408" y="1731169"/>
            <a:ext cx="2853110" cy="2853110"/>
          </a:xfrm>
          <a:prstGeom prst="rect">
            <a:avLst/>
          </a:prstGeom>
        </p:spPr>
      </p:pic>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04915" y="2247863"/>
            <a:ext cx="185589" cy="185589"/>
          </a:xfrm>
          <a:prstGeom prst="rect">
            <a:avLst/>
          </a:prstGeom>
        </p:spPr>
      </p:pic>
      <p:sp>
        <p:nvSpPr>
          <p:cNvPr id="8" name="Text 4"/>
          <p:cNvSpPr/>
          <p:nvPr/>
        </p:nvSpPr>
        <p:spPr>
          <a:xfrm>
            <a:off x="6184553" y="1866826"/>
            <a:ext cx="2463329"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Peak</a:t>
            </a:r>
            <a:endParaRPr lang="en-US" sz="1200" dirty="0"/>
          </a:p>
        </p:txBody>
      </p:sp>
      <p:sp>
        <p:nvSpPr>
          <p:cNvPr id="9" name="Text 5"/>
          <p:cNvSpPr/>
          <p:nvPr/>
        </p:nvSpPr>
        <p:spPr>
          <a:xfrm>
            <a:off x="6184553" y="2135088"/>
            <a:ext cx="2463329"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High freight rates and vessel values. Euphoric ordering. Shipyards at full capacity. Easy credit availability. Warning signs often ignored.</a:t>
            </a:r>
            <a:endParaRPr lang="en-US" sz="950" dirty="0"/>
          </a:p>
        </p:txBody>
      </p:sp>
      <p:pic>
        <p:nvPicPr>
          <p:cNvPr id="10" name="Image 2" descr="preencoded.png">    </p:cNvPr>
          <p:cNvPicPr>
            <a:picLocks noChangeAspect="1"/>
          </p:cNvPicPr>
          <p:nvPr/>
        </p:nvPicPr>
        <p:blipFill>
          <a:blip r:embed="rId4"/>
          <a:stretch>
            <a:fillRect/>
          </a:stretch>
        </p:blipFill>
        <p:spPr>
          <a:xfrm>
            <a:off x="3145408" y="1731169"/>
            <a:ext cx="2853110" cy="2853110"/>
          </a:xfrm>
          <a:prstGeom prst="rect">
            <a:avLst/>
          </a:prstGeom>
        </p:spPr>
      </p:pic>
      <p:pic>
        <p:nvPicPr>
          <p:cNvPr id="11"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96086" y="2490676"/>
            <a:ext cx="185589" cy="185589"/>
          </a:xfrm>
          <a:prstGeom prst="rect">
            <a:avLst/>
          </a:prstGeom>
        </p:spPr>
      </p:pic>
      <p:sp>
        <p:nvSpPr>
          <p:cNvPr id="12" name="Text 6"/>
          <p:cNvSpPr/>
          <p:nvPr/>
        </p:nvSpPr>
        <p:spPr>
          <a:xfrm>
            <a:off x="6184553" y="3386435"/>
            <a:ext cx="2463329"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Downturn</a:t>
            </a:r>
            <a:endParaRPr lang="en-US" sz="1200" dirty="0"/>
          </a:p>
        </p:txBody>
      </p:sp>
      <p:sp>
        <p:nvSpPr>
          <p:cNvPr id="13" name="Text 7"/>
          <p:cNvSpPr/>
          <p:nvPr/>
        </p:nvSpPr>
        <p:spPr>
          <a:xfrm>
            <a:off x="6184553" y="3654698"/>
            <a:ext cx="2463329"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New vessel deliveries flood supply. Freight rates collapse. Banks tighten lending. Vessel values plummet. Financially weak owners face default.</a:t>
            </a:r>
            <a:endParaRPr lang="en-US" sz="950" dirty="0"/>
          </a:p>
        </p:txBody>
      </p:sp>
      <p:pic>
        <p:nvPicPr>
          <p:cNvPr id="14" name="Image 4" descr="preencoded.png">    </p:cNvPr>
          <p:cNvPicPr>
            <a:picLocks noChangeAspect="1"/>
          </p:cNvPicPr>
          <p:nvPr/>
        </p:nvPicPr>
        <p:blipFill>
          <a:blip r:embed="rId7"/>
          <a:stretch>
            <a:fillRect/>
          </a:stretch>
        </p:blipFill>
        <p:spPr>
          <a:xfrm>
            <a:off x="3145408" y="1731169"/>
            <a:ext cx="2853110" cy="2853110"/>
          </a:xfrm>
          <a:prstGeom prst="rect">
            <a:avLst/>
          </a:prstGeom>
        </p:spPr>
      </p:pic>
      <p:pic>
        <p:nvPicPr>
          <p:cNvPr id="15" name="Image 5"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53273" y="3881847"/>
            <a:ext cx="185589" cy="185589"/>
          </a:xfrm>
          <a:prstGeom prst="rect">
            <a:avLst/>
          </a:prstGeom>
        </p:spPr>
      </p:pic>
      <p:sp>
        <p:nvSpPr>
          <p:cNvPr id="16" name="Text 8"/>
          <p:cNvSpPr/>
          <p:nvPr/>
        </p:nvSpPr>
        <p:spPr>
          <a:xfrm>
            <a:off x="496119" y="3386435"/>
            <a:ext cx="2463254" cy="193849"/>
          </a:xfrm>
          <a:prstGeom prst="rect">
            <a:avLst/>
          </a:prstGeom>
          <a:noFill/>
          <a:ln/>
        </p:spPr>
        <p:txBody>
          <a:bodyPr wrap="none" lIns="0" tIns="0" rIns="0" bIns="0" rtlCol="0" anchor="t"/>
          <a:lstStyle/>
          <a:p>
            <a:pPr algn="r"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Trough</a:t>
            </a:r>
            <a:endParaRPr lang="en-US" sz="1200" dirty="0"/>
          </a:p>
        </p:txBody>
      </p:sp>
      <p:sp>
        <p:nvSpPr>
          <p:cNvPr id="17" name="Text 9"/>
          <p:cNvSpPr/>
          <p:nvPr/>
        </p:nvSpPr>
        <p:spPr>
          <a:xfrm>
            <a:off x="496119" y="3654698"/>
            <a:ext cx="2463254" cy="793849"/>
          </a:xfrm>
          <a:prstGeom prst="rect">
            <a:avLst/>
          </a:prstGeom>
          <a:noFill/>
          <a:ln/>
        </p:spPr>
        <p:txBody>
          <a:bodyPr wrap="square" lIns="0" tIns="0" rIns="0" bIns="0" rtlCol="0" anchor="t">
            <a:normAutofit/>
          </a:bodyPr>
          <a:lstStyle/>
          <a:p>
            <a:pPr algn="r"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Loss-making freight rates. Mass scrapping. Distressed asset sales. Banks write off loans. Opportunistic buyers acquire assets cheaply.</a:t>
            </a:r>
            <a:endParaRPr lang="en-US" sz="950" dirty="0"/>
          </a:p>
        </p:txBody>
      </p:sp>
      <p:pic>
        <p:nvPicPr>
          <p:cNvPr id="18" name="Image 6" descr="preencoded.png">    </p:cNvPr>
          <p:cNvPicPr>
            <a:picLocks noChangeAspect="1"/>
          </p:cNvPicPr>
          <p:nvPr/>
        </p:nvPicPr>
        <p:blipFill>
          <a:blip r:embed="rId10"/>
          <a:stretch>
            <a:fillRect/>
          </a:stretch>
        </p:blipFill>
        <p:spPr>
          <a:xfrm>
            <a:off x="3145408" y="1731169"/>
            <a:ext cx="2853110" cy="2853110"/>
          </a:xfrm>
          <a:prstGeom prst="rect">
            <a:avLst/>
          </a:prstGeom>
        </p:spPr>
      </p:pic>
      <p:pic>
        <p:nvPicPr>
          <p:cNvPr id="19" name="Image 7"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62102" y="3639034"/>
            <a:ext cx="185589" cy="185589"/>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Text 0"/>
          <p:cNvSpPr/>
          <p:nvPr/>
        </p:nvSpPr>
        <p:spPr>
          <a:xfrm>
            <a:off x="496119" y="851446"/>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How Cycles Affect Financing Decisions</a:t>
            </a:r>
            <a:endParaRPr lang="en-US" sz="2400" dirty="0"/>
          </a:p>
        </p:txBody>
      </p:sp>
      <p:sp>
        <p:nvSpPr>
          <p:cNvPr id="3" name="Shape 1"/>
          <p:cNvSpPr/>
          <p:nvPr/>
        </p:nvSpPr>
        <p:spPr>
          <a:xfrm>
            <a:off x="496119" y="1487016"/>
            <a:ext cx="8151763" cy="2804964"/>
          </a:xfrm>
          <a:prstGeom prst="roundRect">
            <a:avLst>
              <a:gd name="adj" fmla="val 663"/>
            </a:avLst>
          </a:prstGeom>
          <a:noFill/>
          <a:ln w="4763">
            <a:solidFill>
              <a:srgbClr val="000000">
                <a:alpha val="8000"/>
              </a:srgbClr>
            </a:solidFill>
            <a:prstDash val="solid"/>
          </a:ln>
        </p:spPr>
      </p:sp>
      <p:sp>
        <p:nvSpPr>
          <p:cNvPr id="4" name="Shape 2"/>
          <p:cNvSpPr/>
          <p:nvPr/>
        </p:nvSpPr>
        <p:spPr>
          <a:xfrm>
            <a:off x="496119" y="1850975"/>
            <a:ext cx="8151763" cy="7753"/>
          </a:xfrm>
          <a:prstGeom prst="rect">
            <a:avLst/>
          </a:prstGeom>
          <a:solidFill>
            <a:srgbClr val="000000">
              <a:alpha val="8000"/>
            </a:srgbClr>
          </a:solidFill>
          <a:ln/>
        </p:spPr>
      </p:sp>
      <p:sp>
        <p:nvSpPr>
          <p:cNvPr id="5" name="Shape 3"/>
          <p:cNvSpPr/>
          <p:nvPr/>
        </p:nvSpPr>
        <p:spPr>
          <a:xfrm>
            <a:off x="496119" y="2411016"/>
            <a:ext cx="8151763" cy="7753"/>
          </a:xfrm>
          <a:prstGeom prst="rect">
            <a:avLst/>
          </a:prstGeom>
          <a:solidFill>
            <a:srgbClr val="000000">
              <a:alpha val="8000"/>
            </a:srgbClr>
          </a:solidFill>
          <a:ln/>
        </p:spPr>
      </p:sp>
      <p:sp>
        <p:nvSpPr>
          <p:cNvPr id="6" name="Shape 4"/>
          <p:cNvSpPr/>
          <p:nvPr/>
        </p:nvSpPr>
        <p:spPr>
          <a:xfrm>
            <a:off x="496119" y="2971056"/>
            <a:ext cx="8151763" cy="7753"/>
          </a:xfrm>
          <a:prstGeom prst="rect">
            <a:avLst/>
          </a:prstGeom>
          <a:solidFill>
            <a:srgbClr val="000000">
              <a:alpha val="8000"/>
            </a:srgbClr>
          </a:solidFill>
          <a:ln/>
        </p:spPr>
      </p:sp>
      <p:sp>
        <p:nvSpPr>
          <p:cNvPr id="7" name="Shape 5"/>
          <p:cNvSpPr/>
          <p:nvPr/>
        </p:nvSpPr>
        <p:spPr>
          <a:xfrm>
            <a:off x="496119" y="3531096"/>
            <a:ext cx="8151763" cy="7753"/>
          </a:xfrm>
          <a:prstGeom prst="rect">
            <a:avLst/>
          </a:prstGeom>
          <a:solidFill>
            <a:srgbClr val="000000">
              <a:alpha val="8000"/>
            </a:srgbClr>
          </a:solidFill>
          <a:ln/>
        </p:spPr>
      </p:sp>
      <p:sp>
        <p:nvSpPr>
          <p:cNvPr id="8" name="Shape 6"/>
          <p:cNvSpPr/>
          <p:nvPr/>
        </p:nvSpPr>
        <p:spPr>
          <a:xfrm>
            <a:off x="501030" y="1491779"/>
            <a:ext cx="2035522" cy="359197"/>
          </a:xfrm>
          <a:prstGeom prst="rect">
            <a:avLst/>
          </a:prstGeom>
          <a:solidFill>
            <a:srgbClr val="1C9770"/>
          </a:solidFill>
          <a:ln/>
        </p:spPr>
      </p:sp>
      <p:sp>
        <p:nvSpPr>
          <p:cNvPr id="9" name="Text 7"/>
          <p:cNvSpPr/>
          <p:nvPr/>
        </p:nvSpPr>
        <p:spPr>
          <a:xfrm>
            <a:off x="625004" y="1570955"/>
            <a:ext cx="2244775" cy="198462"/>
          </a:xfrm>
          <a:prstGeom prst="rect">
            <a:avLst/>
          </a:prstGeom>
          <a:noFill/>
          <a:ln/>
        </p:spPr>
        <p:txBody>
          <a:bodyPr wrap="none" lIns="0" tIns="0" rIns="0" bIns="0" rtlCol="0" anchor="t"/>
          <a:lstStyle/>
          <a:p>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Cycle Phase</a:t>
            </a:r>
            <a:endParaRPr lang="en-US" sz="950" dirty="0"/>
          </a:p>
        </p:txBody>
      </p:sp>
      <p:sp>
        <p:nvSpPr>
          <p:cNvPr id="10" name="Shape 8"/>
          <p:cNvSpPr/>
          <p:nvPr/>
        </p:nvSpPr>
        <p:spPr>
          <a:xfrm>
            <a:off x="2536552" y="1491779"/>
            <a:ext cx="2035522" cy="359197"/>
          </a:xfrm>
          <a:prstGeom prst="rect">
            <a:avLst/>
          </a:prstGeom>
          <a:solidFill>
            <a:srgbClr val="1C9770"/>
          </a:solidFill>
          <a:ln/>
        </p:spPr>
      </p:sp>
      <p:sp>
        <p:nvSpPr>
          <p:cNvPr id="11" name="Text 9"/>
          <p:cNvSpPr/>
          <p:nvPr/>
        </p:nvSpPr>
        <p:spPr>
          <a:xfrm>
            <a:off x="2660526" y="1570955"/>
            <a:ext cx="2244775" cy="198462"/>
          </a:xfrm>
          <a:prstGeom prst="rect">
            <a:avLst/>
          </a:prstGeom>
          <a:noFill/>
          <a:ln/>
        </p:spPr>
        <p:txBody>
          <a:bodyPr wrap="none" lIns="0" tIns="0" rIns="0" bIns="0" rtlCol="0" anchor="t"/>
          <a:lstStyle/>
          <a:p>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Freight Rates</a:t>
            </a:r>
            <a:endParaRPr lang="en-US" sz="950" dirty="0"/>
          </a:p>
        </p:txBody>
      </p:sp>
      <p:sp>
        <p:nvSpPr>
          <p:cNvPr id="12" name="Shape 10"/>
          <p:cNvSpPr/>
          <p:nvPr/>
        </p:nvSpPr>
        <p:spPr>
          <a:xfrm>
            <a:off x="4572074" y="1491779"/>
            <a:ext cx="2035522" cy="359197"/>
          </a:xfrm>
          <a:prstGeom prst="rect">
            <a:avLst/>
          </a:prstGeom>
          <a:solidFill>
            <a:srgbClr val="1C9770"/>
          </a:solidFill>
          <a:ln/>
        </p:spPr>
      </p:sp>
      <p:sp>
        <p:nvSpPr>
          <p:cNvPr id="13" name="Text 11"/>
          <p:cNvSpPr/>
          <p:nvPr/>
        </p:nvSpPr>
        <p:spPr>
          <a:xfrm>
            <a:off x="4696048" y="1570955"/>
            <a:ext cx="2244775" cy="198462"/>
          </a:xfrm>
          <a:prstGeom prst="rect">
            <a:avLst/>
          </a:prstGeom>
          <a:noFill/>
          <a:ln/>
        </p:spPr>
        <p:txBody>
          <a:bodyPr wrap="none" lIns="0" tIns="0" rIns="0" bIns="0" rtlCol="0" anchor="t"/>
          <a:lstStyle/>
          <a:p>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Vessel Values</a:t>
            </a:r>
            <a:endParaRPr lang="en-US" sz="950" dirty="0"/>
          </a:p>
        </p:txBody>
      </p:sp>
      <p:sp>
        <p:nvSpPr>
          <p:cNvPr id="14" name="Shape 12"/>
          <p:cNvSpPr/>
          <p:nvPr/>
        </p:nvSpPr>
        <p:spPr>
          <a:xfrm>
            <a:off x="6607597" y="1491779"/>
            <a:ext cx="2035522" cy="359197"/>
          </a:xfrm>
          <a:prstGeom prst="rect">
            <a:avLst/>
          </a:prstGeom>
          <a:solidFill>
            <a:srgbClr val="1C9770"/>
          </a:solidFill>
          <a:ln/>
        </p:spPr>
      </p:sp>
      <p:sp>
        <p:nvSpPr>
          <p:cNvPr id="15" name="Text 13"/>
          <p:cNvSpPr/>
          <p:nvPr/>
        </p:nvSpPr>
        <p:spPr>
          <a:xfrm>
            <a:off x="6731571" y="1570955"/>
            <a:ext cx="2244775" cy="198462"/>
          </a:xfrm>
          <a:prstGeom prst="rect">
            <a:avLst/>
          </a:prstGeom>
          <a:noFill/>
          <a:ln/>
        </p:spPr>
        <p:txBody>
          <a:bodyPr wrap="none" lIns="0" tIns="0" rIns="0" bIns="0" rtlCol="0" anchor="t"/>
          <a:lstStyle/>
          <a:p>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Financing Environment</a:t>
            </a:r>
            <a:endParaRPr lang="en-US" sz="950" dirty="0"/>
          </a:p>
        </p:txBody>
      </p:sp>
      <p:sp>
        <p:nvSpPr>
          <p:cNvPr id="16" name="Text 14"/>
          <p:cNvSpPr/>
          <p:nvPr/>
        </p:nvSpPr>
        <p:spPr>
          <a:xfrm>
            <a:off x="625004" y="1932533"/>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Recovery</a:t>
            </a:r>
            <a:endParaRPr lang="en-US" sz="950" dirty="0"/>
          </a:p>
        </p:txBody>
      </p:sp>
      <p:sp>
        <p:nvSpPr>
          <p:cNvPr id="17" name="Text 15"/>
          <p:cNvSpPr/>
          <p:nvPr/>
        </p:nvSpPr>
        <p:spPr>
          <a:xfrm>
            <a:off x="2660526" y="1932533"/>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Rising moderately</a:t>
            </a:r>
            <a:endParaRPr lang="en-US" sz="950" dirty="0"/>
          </a:p>
        </p:txBody>
      </p:sp>
      <p:sp>
        <p:nvSpPr>
          <p:cNvPr id="18" name="Text 16"/>
          <p:cNvSpPr/>
          <p:nvPr/>
        </p:nvSpPr>
        <p:spPr>
          <a:xfrm>
            <a:off x="4696048" y="1932533"/>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Increasing from lows</a:t>
            </a:r>
            <a:endParaRPr lang="en-US" sz="950" dirty="0"/>
          </a:p>
        </p:txBody>
      </p:sp>
      <p:sp>
        <p:nvSpPr>
          <p:cNvPr id="19" name="Text 17"/>
          <p:cNvSpPr/>
          <p:nvPr/>
        </p:nvSpPr>
        <p:spPr>
          <a:xfrm>
            <a:off x="6731571" y="1932533"/>
            <a:ext cx="1787575"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Banks cautiously re-open; good entry point for equity</a:t>
            </a:r>
            <a:endParaRPr lang="en-US" sz="950" dirty="0"/>
          </a:p>
        </p:txBody>
      </p:sp>
      <p:sp>
        <p:nvSpPr>
          <p:cNvPr id="20" name="Text 18"/>
          <p:cNvSpPr/>
          <p:nvPr/>
        </p:nvSpPr>
        <p:spPr>
          <a:xfrm>
            <a:off x="625004" y="2492573"/>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Peak</a:t>
            </a:r>
            <a:endParaRPr lang="en-US" sz="950" dirty="0"/>
          </a:p>
        </p:txBody>
      </p:sp>
      <p:sp>
        <p:nvSpPr>
          <p:cNvPr id="21" name="Text 19"/>
          <p:cNvSpPr/>
          <p:nvPr/>
        </p:nvSpPr>
        <p:spPr>
          <a:xfrm>
            <a:off x="2660526" y="2492573"/>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Very high / record levels</a:t>
            </a:r>
            <a:endParaRPr lang="en-US" sz="950" dirty="0"/>
          </a:p>
        </p:txBody>
      </p:sp>
      <p:sp>
        <p:nvSpPr>
          <p:cNvPr id="22" name="Text 20"/>
          <p:cNvSpPr/>
          <p:nvPr/>
        </p:nvSpPr>
        <p:spPr>
          <a:xfrm>
            <a:off x="4696048" y="2492573"/>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At maximum</a:t>
            </a:r>
            <a:endParaRPr lang="en-US" sz="950" dirty="0"/>
          </a:p>
        </p:txBody>
      </p:sp>
      <p:sp>
        <p:nvSpPr>
          <p:cNvPr id="23" name="Text 21"/>
          <p:cNvSpPr/>
          <p:nvPr/>
        </p:nvSpPr>
        <p:spPr>
          <a:xfrm>
            <a:off x="6731571" y="2492573"/>
            <a:ext cx="1787575"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Easy credit; dangerous time to buy assets at peak price</a:t>
            </a:r>
            <a:endParaRPr lang="en-US" sz="950" dirty="0"/>
          </a:p>
        </p:txBody>
      </p:sp>
      <p:sp>
        <p:nvSpPr>
          <p:cNvPr id="24" name="Text 22"/>
          <p:cNvSpPr/>
          <p:nvPr/>
        </p:nvSpPr>
        <p:spPr>
          <a:xfrm>
            <a:off x="625004" y="3052614"/>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Downturn</a:t>
            </a:r>
            <a:endParaRPr lang="en-US" sz="950" dirty="0"/>
          </a:p>
        </p:txBody>
      </p:sp>
      <p:sp>
        <p:nvSpPr>
          <p:cNvPr id="25" name="Text 23"/>
          <p:cNvSpPr/>
          <p:nvPr/>
        </p:nvSpPr>
        <p:spPr>
          <a:xfrm>
            <a:off x="2660526" y="3052614"/>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Falling sharply</a:t>
            </a:r>
            <a:endParaRPr lang="en-US" sz="950" dirty="0"/>
          </a:p>
        </p:txBody>
      </p:sp>
      <p:sp>
        <p:nvSpPr>
          <p:cNvPr id="26" name="Text 24"/>
          <p:cNvSpPr/>
          <p:nvPr/>
        </p:nvSpPr>
        <p:spPr>
          <a:xfrm>
            <a:off x="4696048" y="3052614"/>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Declining fast</a:t>
            </a:r>
            <a:endParaRPr lang="en-US" sz="950" dirty="0"/>
          </a:p>
        </p:txBody>
      </p:sp>
      <p:sp>
        <p:nvSpPr>
          <p:cNvPr id="27" name="Text 25"/>
          <p:cNvSpPr/>
          <p:nvPr/>
        </p:nvSpPr>
        <p:spPr>
          <a:xfrm>
            <a:off x="6731571" y="3052614"/>
            <a:ext cx="1787575"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Banks restrict lending; covenant breaches emerging</a:t>
            </a:r>
            <a:endParaRPr lang="en-US" sz="950" dirty="0"/>
          </a:p>
        </p:txBody>
      </p:sp>
      <p:sp>
        <p:nvSpPr>
          <p:cNvPr id="28" name="Text 26"/>
          <p:cNvSpPr/>
          <p:nvPr/>
        </p:nvSpPr>
        <p:spPr>
          <a:xfrm>
            <a:off x="625004" y="3612654"/>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Trough</a:t>
            </a:r>
            <a:endParaRPr lang="en-US" sz="950" dirty="0"/>
          </a:p>
        </p:txBody>
      </p:sp>
      <p:sp>
        <p:nvSpPr>
          <p:cNvPr id="29" name="Text 27"/>
          <p:cNvSpPr/>
          <p:nvPr/>
        </p:nvSpPr>
        <p:spPr>
          <a:xfrm>
            <a:off x="2660526" y="3612654"/>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Below operating cost</a:t>
            </a:r>
            <a:endParaRPr lang="en-US" sz="950" dirty="0"/>
          </a:p>
        </p:txBody>
      </p:sp>
      <p:sp>
        <p:nvSpPr>
          <p:cNvPr id="30" name="Text 28"/>
          <p:cNvSpPr/>
          <p:nvPr/>
        </p:nvSpPr>
        <p:spPr>
          <a:xfrm>
            <a:off x="4696048" y="3612654"/>
            <a:ext cx="2244775"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At cyclical low</a:t>
            </a:r>
            <a:endParaRPr lang="en-US" sz="950" dirty="0"/>
          </a:p>
        </p:txBody>
      </p:sp>
      <p:sp>
        <p:nvSpPr>
          <p:cNvPr id="31" name="Text 29"/>
          <p:cNvSpPr/>
          <p:nvPr/>
        </p:nvSpPr>
        <p:spPr>
          <a:xfrm>
            <a:off x="6731571" y="3612654"/>
            <a:ext cx="178757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Finance nearly impossible; best time for opportunistic buyers</a:t>
            </a:r>
            <a:endParaRPr lang="en-US" sz="9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Text 0"/>
          <p:cNvSpPr/>
          <p:nvPr/>
        </p:nvSpPr>
        <p:spPr>
          <a:xfrm>
            <a:off x="496119" y="1129829"/>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Historical Cycle Case Studies</a:t>
            </a:r>
            <a:endParaRPr lang="en-US" sz="2400" dirty="0"/>
          </a:p>
        </p:txBody>
      </p:sp>
      <p:sp>
        <p:nvSpPr>
          <p:cNvPr id="3" name="Shape 1"/>
          <p:cNvSpPr/>
          <p:nvPr/>
        </p:nvSpPr>
        <p:spPr>
          <a:xfrm>
            <a:off x="496119" y="1765399"/>
            <a:ext cx="574997" cy="355327"/>
          </a:xfrm>
          <a:prstGeom prst="roundRect">
            <a:avLst>
              <a:gd name="adj" fmla="val 5237"/>
            </a:avLst>
          </a:prstGeom>
          <a:solidFill>
            <a:srgbClr val="DFDFE0"/>
          </a:solidFill>
          <a:ln/>
        </p:spPr>
      </p:sp>
      <p:pic>
        <p:nvPicPr>
          <p:cNvPr id="4" name="Image 0" descr="preencoded.png">    </p:cNvPr>
          <p:cNvPicPr>
            <a:picLocks noChangeAspect="1"/>
          </p:cNvPicPr>
          <p:nvPr/>
        </p:nvPicPr>
        <p:blipFill>
          <a:blip r:embed="rId1"/>
          <a:stretch>
            <a:fillRect/>
          </a:stretch>
        </p:blipFill>
        <p:spPr>
          <a:xfrm>
            <a:off x="726430" y="1880220"/>
            <a:ext cx="114300" cy="114300"/>
          </a:xfrm>
          <a:prstGeom prst="rect">
            <a:avLst/>
          </a:prstGeom>
        </p:spPr>
      </p:pic>
      <p:sp>
        <p:nvSpPr>
          <p:cNvPr id="5" name="Text 2"/>
          <p:cNvSpPr/>
          <p:nvPr/>
        </p:nvSpPr>
        <p:spPr>
          <a:xfrm>
            <a:off x="1226121" y="1765399"/>
            <a:ext cx="1883866"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The 2008 Financial Crisis</a:t>
            </a:r>
            <a:endParaRPr lang="en-US" sz="1200" dirty="0"/>
          </a:p>
        </p:txBody>
      </p:sp>
      <p:sp>
        <p:nvSpPr>
          <p:cNvPr id="6" name="Text 3"/>
          <p:cNvSpPr/>
          <p:nvPr/>
        </p:nvSpPr>
        <p:spPr>
          <a:xfrm>
            <a:off x="1226121" y="2033662"/>
            <a:ext cx="1883866" cy="1786161"/>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The BDI collapsed 94% in 7 months. Shipowners who had ordered at peak prices with peak debt found themselves with vessels worth less than the outstanding loans — triggering mass defaults and a prolonged banking crisis in shipping.</a:t>
            </a:r>
            <a:endParaRPr lang="en-US" sz="950" dirty="0"/>
          </a:p>
        </p:txBody>
      </p:sp>
      <p:sp>
        <p:nvSpPr>
          <p:cNvPr id="7" name="Shape 4"/>
          <p:cNvSpPr/>
          <p:nvPr/>
        </p:nvSpPr>
        <p:spPr>
          <a:xfrm>
            <a:off x="3264991" y="1765399"/>
            <a:ext cx="574997" cy="355327"/>
          </a:xfrm>
          <a:prstGeom prst="roundRect">
            <a:avLst>
              <a:gd name="adj" fmla="val 5237"/>
            </a:avLst>
          </a:prstGeom>
          <a:solidFill>
            <a:srgbClr val="DFDFE0"/>
          </a:solidFill>
          <a:ln/>
        </p:spPr>
      </p:sp>
      <p:pic>
        <p:nvPicPr>
          <p:cNvPr id="8" name="Image 1" descr="preencoded.png">    </p:cNvPr>
          <p:cNvPicPr>
            <a:picLocks noChangeAspect="1"/>
          </p:cNvPicPr>
          <p:nvPr/>
        </p:nvPicPr>
        <p:blipFill>
          <a:blip r:embed="rId2"/>
          <a:stretch>
            <a:fillRect/>
          </a:stretch>
        </p:blipFill>
        <p:spPr>
          <a:xfrm>
            <a:off x="3495303" y="1880220"/>
            <a:ext cx="114300" cy="114300"/>
          </a:xfrm>
          <a:prstGeom prst="rect">
            <a:avLst/>
          </a:prstGeom>
        </p:spPr>
      </p:pic>
      <p:sp>
        <p:nvSpPr>
          <p:cNvPr id="9" name="Text 5"/>
          <p:cNvSpPr/>
          <p:nvPr/>
        </p:nvSpPr>
        <p:spPr>
          <a:xfrm>
            <a:off x="3994993" y="1765399"/>
            <a:ext cx="1883941" cy="387697"/>
          </a:xfrm>
          <a:prstGeom prst="rect">
            <a:avLst/>
          </a:prstGeom>
          <a:noFill/>
          <a:ln/>
        </p:spPr>
        <p:txBody>
          <a:bodyPr wrap="square" lIns="0" tIns="0" rIns="0" bIns="0" rtlCol="0" anchor="t">
            <a:normAutofit/>
          </a:bodyPr>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COVID-19 Container Boom (2020–2022)</a:t>
            </a:r>
            <a:endParaRPr lang="en-US" sz="1200" dirty="0"/>
          </a:p>
        </p:txBody>
      </p:sp>
      <p:sp>
        <p:nvSpPr>
          <p:cNvPr id="10" name="Text 6"/>
          <p:cNvSpPr/>
          <p:nvPr/>
        </p:nvSpPr>
        <p:spPr>
          <a:xfrm>
            <a:off x="3994993" y="2227511"/>
            <a:ext cx="1883941" cy="1786161"/>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Pandemic-driven consumer spending surge, port congestion, and container shortages sent freight rates to extraordinary levels. SCFI reached 5,000+ points. Shipping companies booked record profits — Maersk earned USD 30B in 2022 alone.</a:t>
            </a:r>
            <a:endParaRPr lang="en-US" sz="950" dirty="0"/>
          </a:p>
        </p:txBody>
      </p:sp>
      <p:sp>
        <p:nvSpPr>
          <p:cNvPr id="11" name="Shape 7"/>
          <p:cNvSpPr/>
          <p:nvPr/>
        </p:nvSpPr>
        <p:spPr>
          <a:xfrm>
            <a:off x="6033939" y="1765399"/>
            <a:ext cx="574997" cy="355327"/>
          </a:xfrm>
          <a:prstGeom prst="roundRect">
            <a:avLst>
              <a:gd name="adj" fmla="val 5237"/>
            </a:avLst>
          </a:prstGeom>
          <a:solidFill>
            <a:srgbClr val="DFDFE0"/>
          </a:solidFill>
          <a:ln/>
        </p:spPr>
      </p:sp>
      <p:pic>
        <p:nvPicPr>
          <p:cNvPr id="12" name="Image 2" descr="preencoded.png">    </p:cNvPr>
          <p:cNvPicPr>
            <a:picLocks noChangeAspect="1"/>
          </p:cNvPicPr>
          <p:nvPr/>
        </p:nvPicPr>
        <p:blipFill>
          <a:blip r:embed="rId3"/>
          <a:stretch>
            <a:fillRect/>
          </a:stretch>
        </p:blipFill>
        <p:spPr>
          <a:xfrm>
            <a:off x="6264250" y="1880220"/>
            <a:ext cx="114300" cy="114300"/>
          </a:xfrm>
          <a:prstGeom prst="rect">
            <a:avLst/>
          </a:prstGeom>
        </p:spPr>
      </p:pic>
      <p:sp>
        <p:nvSpPr>
          <p:cNvPr id="13" name="Text 8"/>
          <p:cNvSpPr/>
          <p:nvPr/>
        </p:nvSpPr>
        <p:spPr>
          <a:xfrm>
            <a:off x="6763941" y="1765399"/>
            <a:ext cx="1883941" cy="581546"/>
          </a:xfrm>
          <a:prstGeom prst="rect">
            <a:avLst/>
          </a:prstGeom>
          <a:noFill/>
          <a:ln/>
        </p:spPr>
        <p:txBody>
          <a:bodyPr wrap="square" lIns="0" tIns="0" rIns="0" bIns="0" rtlCol="0" anchor="t">
            <a:normAutofit/>
          </a:bodyPr>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Post-Pandemic Correction (2023–Present)</a:t>
            </a:r>
            <a:endParaRPr lang="en-US" sz="1200" dirty="0"/>
          </a:p>
        </p:txBody>
      </p:sp>
      <p:sp>
        <p:nvSpPr>
          <p:cNvPr id="14" name="Text 9"/>
          <p:cNvSpPr/>
          <p:nvPr/>
        </p:nvSpPr>
        <p:spPr>
          <a:xfrm>
            <a:off x="6763941" y="2421359"/>
            <a:ext cx="1883941" cy="1587698"/>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Normalization of supply chains, new vessel deliveries, and slowing consumer demand caused container rates to collapse. The Red Sea crisis in late 2023 created a new, shorter disruption with temporary rate spikes.</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496119" y="349895"/>
            <a:ext cx="286048" cy="117649"/>
          </a:xfrm>
          <a:prstGeom prst="roundRect">
            <a:avLst>
              <a:gd name="adj" fmla="val 7908"/>
            </a:avLst>
          </a:prstGeom>
          <a:solidFill>
            <a:srgbClr val="D4F7EC"/>
          </a:solidFill>
          <a:ln/>
        </p:spPr>
      </p:sp>
      <p:sp>
        <p:nvSpPr>
          <p:cNvPr id="3" name="Text 1"/>
          <p:cNvSpPr/>
          <p:nvPr/>
        </p:nvSpPr>
        <p:spPr>
          <a:xfrm>
            <a:off x="542627" y="373112"/>
            <a:ext cx="650230" cy="71214"/>
          </a:xfrm>
          <a:prstGeom prst="rect">
            <a:avLst/>
          </a:prstGeom>
          <a:noFill/>
          <a:ln/>
        </p:spPr>
        <p:txBody>
          <a:bodyPr wrap="none" lIns="0" tIns="0" rIns="0" bIns="0" rtlCol="0" anchor="t"/>
          <a:lstStyle/>
          <a:p>
            <a:pPr algn="l" indent="0" marL="0">
              <a:lnSpc>
                <a:spcPct val="96000"/>
              </a:lnSpc>
              <a:buNone/>
            </a:pPr>
            <a:r>
              <a:rPr lang="en-US" sz="450" dirty="0">
                <a:solidFill>
                  <a:srgbClr val="464646"/>
                </a:solidFill>
                <a:latin typeface="Inter Medium" pitchFamily="34" charset="0"/>
                <a:ea typeface="Inter Medium" pitchFamily="34" charset="-122"/>
                <a:cs typeface="Inter Medium" pitchFamily="34" charset="-120"/>
              </a:rPr>
              <a:t>PART I</a:t>
            </a:r>
            <a:endParaRPr lang="en-US" sz="450" dirty="0"/>
          </a:p>
        </p:txBody>
      </p:sp>
      <p:sp>
        <p:nvSpPr>
          <p:cNvPr id="4" name="Shape 2"/>
          <p:cNvSpPr/>
          <p:nvPr/>
        </p:nvSpPr>
        <p:spPr>
          <a:xfrm>
            <a:off x="820862" y="349895"/>
            <a:ext cx="530423" cy="117649"/>
          </a:xfrm>
          <a:prstGeom prst="roundRect">
            <a:avLst>
              <a:gd name="adj" fmla="val 7908"/>
            </a:avLst>
          </a:prstGeom>
          <a:noFill/>
          <a:ln w="4763">
            <a:solidFill>
              <a:srgbClr val="1C9770"/>
            </a:solidFill>
            <a:prstDash val="solid"/>
          </a:ln>
        </p:spPr>
      </p:sp>
      <p:sp>
        <p:nvSpPr>
          <p:cNvPr id="5" name="Text 3"/>
          <p:cNvSpPr/>
          <p:nvPr/>
        </p:nvSpPr>
        <p:spPr>
          <a:xfrm>
            <a:off x="867370" y="373112"/>
            <a:ext cx="894606" cy="71214"/>
          </a:xfrm>
          <a:prstGeom prst="rect">
            <a:avLst/>
          </a:prstGeom>
          <a:noFill/>
          <a:ln/>
        </p:spPr>
        <p:txBody>
          <a:bodyPr wrap="none" lIns="0" tIns="0" rIns="0" bIns="0" rtlCol="0" anchor="t"/>
          <a:lstStyle/>
          <a:p>
            <a:pPr algn="l" indent="0" marL="0">
              <a:lnSpc>
                <a:spcPct val="96000"/>
              </a:lnSpc>
              <a:buNone/>
            </a:pPr>
            <a:r>
              <a:rPr lang="en-US" sz="450" dirty="0">
                <a:solidFill>
                  <a:srgbClr val="1C9770"/>
                </a:solidFill>
                <a:latin typeface="Inter Medium" pitchFamily="34" charset="0"/>
                <a:ea typeface="Inter Medium" pitchFamily="34" charset="-122"/>
                <a:cs typeface="Inter Medium" pitchFamily="34" charset="-120"/>
              </a:rPr>
              <a:t>0–10 MINUTES</a:t>
            </a:r>
            <a:endParaRPr lang="en-US" sz="450" dirty="0"/>
          </a:p>
        </p:txBody>
      </p:sp>
      <p:sp>
        <p:nvSpPr>
          <p:cNvPr id="6" name="Text 4"/>
          <p:cNvSpPr/>
          <p:nvPr/>
        </p:nvSpPr>
        <p:spPr>
          <a:xfrm>
            <a:off x="496119" y="486891"/>
            <a:ext cx="8151763" cy="334268"/>
          </a:xfrm>
          <a:prstGeom prst="rect">
            <a:avLst/>
          </a:prstGeom>
          <a:noFill/>
          <a:ln/>
        </p:spPr>
        <p:txBody>
          <a:bodyPr wrap="none" lIns="0" tIns="0" rIns="0" bIns="0" rtlCol="0" anchor="t"/>
          <a:lstStyle/>
          <a:p>
            <a:pPr algn="l" indent="0" marL="0">
              <a:lnSpc>
                <a:spcPct val="104000"/>
              </a:lnSpc>
              <a:buNone/>
            </a:pPr>
            <a:r>
              <a:rPr lang="en-US" sz="2100" dirty="0">
                <a:solidFill>
                  <a:srgbClr val="030303"/>
                </a:solidFill>
                <a:latin typeface="DM Sans SemiBold" pitchFamily="34" charset="0"/>
                <a:ea typeface="DM Sans SemiBold" pitchFamily="34" charset="-122"/>
                <a:cs typeface="DM Sans SemiBold" pitchFamily="34" charset="-120"/>
              </a:rPr>
              <a:t>Course Introduction</a:t>
            </a:r>
            <a:endParaRPr lang="en-US" sz="2100" dirty="0"/>
          </a:p>
        </p:txBody>
      </p:sp>
      <p:sp>
        <p:nvSpPr>
          <p:cNvPr id="7" name="Text 5"/>
          <p:cNvSpPr/>
          <p:nvPr/>
        </p:nvSpPr>
        <p:spPr>
          <a:xfrm>
            <a:off x="496119" y="893787"/>
            <a:ext cx="8608963" cy="100757"/>
          </a:xfrm>
          <a:prstGeom prst="rect">
            <a:avLst/>
          </a:prstGeom>
          <a:noFill/>
          <a:ln/>
        </p:spPr>
        <p:txBody>
          <a:bodyPr wrap="none" lIns="0" tIns="0" rIns="0" bIns="0" rtlCol="0" anchor="t"/>
          <a:lstStyle/>
          <a:p>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Setting context, expectations, and the intellectual framing for shipping finance as a discipline.</a:t>
            </a:r>
            <a:endParaRPr lang="en-US" sz="600" dirty="0"/>
          </a:p>
        </p:txBody>
      </p:sp>
      <p:sp>
        <p:nvSpPr>
          <p:cNvPr id="8" name="Text 6"/>
          <p:cNvSpPr/>
          <p:nvPr/>
        </p:nvSpPr>
        <p:spPr>
          <a:xfrm>
            <a:off x="496119" y="1097459"/>
            <a:ext cx="3981301"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Everything You Own Came by Ship</a:t>
            </a:r>
            <a:endParaRPr lang="en-US" sz="1200" dirty="0"/>
          </a:p>
        </p:txBody>
      </p:sp>
      <p:sp>
        <p:nvSpPr>
          <p:cNvPr id="9" name="Text 7"/>
          <p:cNvSpPr/>
          <p:nvPr/>
        </p:nvSpPr>
        <p:spPr>
          <a:xfrm>
            <a:off x="496119" y="1339751"/>
            <a:ext cx="3981301" cy="648146"/>
          </a:xfrm>
          <a:prstGeom prst="rect">
            <a:avLst/>
          </a:prstGeom>
          <a:noFill/>
          <a:ln/>
        </p:spPr>
        <p:txBody>
          <a:bodyPr wrap="square" lIns="0" tIns="0" rIns="0" bIns="0" rtlCol="0" anchor="t">
            <a:normAutofit/>
          </a:bodyPr>
          <a:lstStyle/>
          <a:p>
            <a:pPr algn="l" indent="0" marL="0">
              <a:lnSpc>
                <a:spcPct val="108000"/>
              </a:lnSpc>
              <a:spcAft>
                <a:spcPts val="300"/>
              </a:spcAft>
              <a:buNone/>
            </a:pPr>
            <a:r>
              <a:rPr lang="en-US" sz="600" dirty="0">
                <a:solidFill>
                  <a:srgbClr val="464646"/>
                </a:solidFill>
                <a:latin typeface="Inter Medium" pitchFamily="34" charset="0"/>
                <a:ea typeface="Inter Medium" pitchFamily="34" charset="-122"/>
                <a:cs typeface="Inter Medium" pitchFamily="34" charset="-120"/>
              </a:rPr>
              <a:t>Before we begin, consider this: the smartphone in your pocket was assembled in Asia and arrived by container ship. The clothes you're wearing today passed through at least one ocean voyage. The coffee or food you had this morning — the raw ingredients were harvested in one continent and transported across the sea to another.</a:t>
            </a:r>
            <a:endParaRPr lang="en-US" sz="600" dirty="0"/>
          </a:p>
          <a:p>
            <a:pPr algn="l" indent="0" marL="0">
              <a:lnSpc>
                <a:spcPct val="108000"/>
              </a:lnSpc>
              <a:buNone/>
            </a:pPr>
            <a:r>
              <a:rPr lang="en-US" sz="600" b="1" dirty="0">
                <a:solidFill>
                  <a:srgbClr val="464646"/>
                </a:solidFill>
                <a:latin typeface="Inter Bold" pitchFamily="34" charset="0"/>
                <a:ea typeface="Inter Bold" pitchFamily="34" charset="-122"/>
                <a:cs typeface="Inter Bold" pitchFamily="34" charset="-120"/>
              </a:rPr>
              <a:t>Over 90% of world trade is carried by sea.</a:t>
            </a:r>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 Shipping is the invisible backbone of the global economy — and yet it is one of the least understood industries in the world of finance.</a:t>
            </a:r>
            <a:endParaRPr lang="en-US" sz="600" dirty="0"/>
          </a:p>
        </p:txBody>
      </p:sp>
      <p:sp>
        <p:nvSpPr>
          <p:cNvPr id="10" name="Shape 8"/>
          <p:cNvSpPr/>
          <p:nvPr/>
        </p:nvSpPr>
        <p:spPr>
          <a:xfrm>
            <a:off x="496119" y="2042368"/>
            <a:ext cx="3981301" cy="327422"/>
          </a:xfrm>
          <a:prstGeom prst="roundRect">
            <a:avLst>
              <a:gd name="adj" fmla="val 3552"/>
            </a:avLst>
          </a:prstGeom>
          <a:solidFill>
            <a:srgbClr val="D4F7EC"/>
          </a:solidFill>
          <a:ln/>
        </p:spPr>
      </p:sp>
      <p:pic>
        <p:nvPicPr>
          <p:cNvPr id="11" name="Image 0" descr="preencoded.png">    </p:cNvPr>
          <p:cNvPicPr>
            <a:picLocks noChangeAspect="1"/>
          </p:cNvPicPr>
          <p:nvPr/>
        </p:nvPicPr>
        <p:blipFill>
          <a:blip r:embed="rId1"/>
          <a:stretch>
            <a:fillRect/>
          </a:stretch>
        </p:blipFill>
        <p:spPr>
          <a:xfrm>
            <a:off x="573584" y="2147590"/>
            <a:ext cx="96887" cy="77465"/>
          </a:xfrm>
          <a:prstGeom prst="rect">
            <a:avLst/>
          </a:prstGeom>
        </p:spPr>
      </p:pic>
      <p:sp>
        <p:nvSpPr>
          <p:cNvPr id="12" name="Text 9"/>
          <p:cNvSpPr/>
          <p:nvPr/>
        </p:nvSpPr>
        <p:spPr>
          <a:xfrm>
            <a:off x="747936" y="2105323"/>
            <a:ext cx="3652019" cy="201513"/>
          </a:xfrm>
          <a:prstGeom prst="rect">
            <a:avLst/>
          </a:prstGeom>
          <a:noFill/>
          <a:ln/>
        </p:spPr>
        <p:txBody>
          <a:bodyPr wrap="square" lIns="0" tIns="0" rIns="0" bIns="0" rtlCol="0" anchor="t">
            <a:normAutofit/>
          </a:bodyPr>
          <a:lstStyle/>
          <a:p>
            <a:pPr algn="l" indent="0" marL="0">
              <a:lnSpc>
                <a:spcPct val="108000"/>
              </a:lnSpc>
              <a:buNone/>
            </a:pPr>
            <a:r>
              <a:rPr lang="en-US" sz="600" dirty="0">
                <a:solidFill>
                  <a:srgbClr val="000000"/>
                </a:solidFill>
                <a:latin typeface="Inter Medium" pitchFamily="34" charset="0"/>
                <a:ea typeface="Inter Medium" pitchFamily="34" charset="-122"/>
                <a:cs typeface="Inter Medium" pitchFamily="34" charset="-120"/>
              </a:rPr>
              <a:t>If global shipping stopped for just two weeks, supermarket shelves would empty, factories would halt, and fuel prices would spike worldwide.</a:t>
            </a:r>
            <a:endParaRPr lang="en-US" sz="600" dirty="0"/>
          </a:p>
        </p:txBody>
      </p:sp>
      <p:sp>
        <p:nvSpPr>
          <p:cNvPr id="13" name="Text 10"/>
          <p:cNvSpPr/>
          <p:nvPr/>
        </p:nvSpPr>
        <p:spPr>
          <a:xfrm>
            <a:off x="4671343" y="1097459"/>
            <a:ext cx="3981301"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What You Will Learn</a:t>
            </a:r>
            <a:endParaRPr lang="en-US" sz="1200" dirty="0"/>
          </a:p>
        </p:txBody>
      </p:sp>
      <p:pic>
        <p:nvPicPr>
          <p:cNvPr id="14"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00439" y="1348085"/>
            <a:ext cx="116235" cy="116235"/>
          </a:xfrm>
          <a:prstGeom prst="rect">
            <a:avLst/>
          </a:prstGeom>
        </p:spPr>
      </p:pic>
      <p:sp>
        <p:nvSpPr>
          <p:cNvPr id="15" name="Text 11"/>
          <p:cNvSpPr/>
          <p:nvPr/>
        </p:nvSpPr>
        <p:spPr>
          <a:xfrm>
            <a:off x="4923234" y="1345778"/>
            <a:ext cx="3729410" cy="121072"/>
          </a:xfrm>
          <a:prstGeom prst="rect">
            <a:avLst/>
          </a:prstGeom>
          <a:noFill/>
          <a:ln/>
        </p:spPr>
        <p:txBody>
          <a:bodyPr wrap="none" lIns="0" tIns="0" rIns="0" bIns="0" rtlCol="0" anchor="t"/>
          <a:lstStyle/>
          <a:p>
            <a:pPr algn="l" indent="0" marL="0">
              <a:lnSpc>
                <a:spcPct val="104000"/>
              </a:lnSpc>
              <a:buNone/>
            </a:pPr>
            <a:r>
              <a:rPr lang="en-US" sz="750" dirty="0">
                <a:solidFill>
                  <a:srgbClr val="464646"/>
                </a:solidFill>
                <a:latin typeface="DM Sans SemiBold" pitchFamily="34" charset="0"/>
                <a:ea typeface="DM Sans SemiBold" pitchFamily="34" charset="-122"/>
                <a:cs typeface="DM Sans SemiBold" pitchFamily="34" charset="-120"/>
              </a:rPr>
              <a:t>How the Industry Works</a:t>
            </a:r>
            <a:endParaRPr lang="en-US" sz="750" dirty="0"/>
          </a:p>
        </p:txBody>
      </p:sp>
      <p:sp>
        <p:nvSpPr>
          <p:cNvPr id="16" name="Text 12"/>
          <p:cNvSpPr/>
          <p:nvPr/>
        </p:nvSpPr>
        <p:spPr>
          <a:xfrm>
            <a:off x="4923234" y="1515294"/>
            <a:ext cx="3729410" cy="100757"/>
          </a:xfrm>
          <a:prstGeom prst="rect">
            <a:avLst/>
          </a:prstGeom>
          <a:noFill/>
          <a:ln/>
        </p:spPr>
        <p:txBody>
          <a:bodyPr wrap="none" lIns="0" tIns="0" rIns="0" bIns="0" rtlCol="0" anchor="t"/>
          <a:lstStyle/>
          <a:p>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Vessel types, cargo segments, trade routes, and the players who make the maritime world function.</a:t>
            </a:r>
            <a:endParaRPr lang="en-US" sz="600" dirty="0"/>
          </a:p>
        </p:txBody>
      </p:sp>
      <p:pic>
        <p:nvPicPr>
          <p:cNvPr id="17"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00439" y="1715244"/>
            <a:ext cx="116235" cy="116235"/>
          </a:xfrm>
          <a:prstGeom prst="rect">
            <a:avLst/>
          </a:prstGeom>
        </p:spPr>
      </p:pic>
      <p:sp>
        <p:nvSpPr>
          <p:cNvPr id="18" name="Text 13"/>
          <p:cNvSpPr/>
          <p:nvPr/>
        </p:nvSpPr>
        <p:spPr>
          <a:xfrm>
            <a:off x="4923234" y="1712937"/>
            <a:ext cx="3729410" cy="121072"/>
          </a:xfrm>
          <a:prstGeom prst="rect">
            <a:avLst/>
          </a:prstGeom>
          <a:noFill/>
          <a:ln/>
        </p:spPr>
        <p:txBody>
          <a:bodyPr wrap="none" lIns="0" tIns="0" rIns="0" bIns="0" rtlCol="0" anchor="t"/>
          <a:lstStyle/>
          <a:p>
            <a:pPr algn="l" indent="0" marL="0">
              <a:lnSpc>
                <a:spcPct val="104000"/>
              </a:lnSpc>
              <a:buNone/>
            </a:pPr>
            <a:r>
              <a:rPr lang="en-US" sz="750" dirty="0">
                <a:solidFill>
                  <a:srgbClr val="464646"/>
                </a:solidFill>
                <a:latin typeface="DM Sans SemiBold" pitchFamily="34" charset="0"/>
                <a:ea typeface="DM Sans SemiBold" pitchFamily="34" charset="-122"/>
                <a:cs typeface="DM Sans SemiBold" pitchFamily="34" charset="-120"/>
              </a:rPr>
              <a:t>Why Shipping Needs Specialized Finance</a:t>
            </a:r>
            <a:endParaRPr lang="en-US" sz="750" dirty="0"/>
          </a:p>
        </p:txBody>
      </p:sp>
      <p:sp>
        <p:nvSpPr>
          <p:cNvPr id="19" name="Text 14"/>
          <p:cNvSpPr/>
          <p:nvPr/>
        </p:nvSpPr>
        <p:spPr>
          <a:xfrm>
            <a:off x="4923234" y="1882453"/>
            <a:ext cx="3729410" cy="201513"/>
          </a:xfrm>
          <a:prstGeom prst="rect">
            <a:avLst/>
          </a:prstGeom>
          <a:noFill/>
          <a:ln/>
        </p:spPr>
        <p:txBody>
          <a:bodyPr wrap="square" lIns="0" tIns="0" rIns="0" bIns="0" rtlCol="0" anchor="t">
            <a:normAutofit/>
          </a:bodyPr>
          <a:lstStyle/>
          <a:p>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Ships are unique assets — capital-intensive, internationally mobile, and exposed to extreme cyclicality.</a:t>
            </a:r>
            <a:endParaRPr lang="en-US" sz="600" dirty="0"/>
          </a:p>
        </p:txBody>
      </p:sp>
      <p:pic>
        <p:nvPicPr>
          <p:cNvPr id="20"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00439" y="2183160"/>
            <a:ext cx="116235" cy="116235"/>
          </a:xfrm>
          <a:prstGeom prst="rect">
            <a:avLst/>
          </a:prstGeom>
        </p:spPr>
      </p:pic>
      <p:sp>
        <p:nvSpPr>
          <p:cNvPr id="21" name="Text 15"/>
          <p:cNvSpPr/>
          <p:nvPr/>
        </p:nvSpPr>
        <p:spPr>
          <a:xfrm>
            <a:off x="4923234" y="2180853"/>
            <a:ext cx="3729410" cy="121072"/>
          </a:xfrm>
          <a:prstGeom prst="rect">
            <a:avLst/>
          </a:prstGeom>
          <a:noFill/>
          <a:ln/>
        </p:spPr>
        <p:txBody>
          <a:bodyPr wrap="none" lIns="0" tIns="0" rIns="0" bIns="0" rtlCol="0" anchor="t"/>
          <a:lstStyle/>
          <a:p>
            <a:pPr algn="l" indent="0" marL="0">
              <a:lnSpc>
                <a:spcPct val="104000"/>
              </a:lnSpc>
              <a:buNone/>
            </a:pPr>
            <a:r>
              <a:rPr lang="en-US" sz="750" dirty="0">
                <a:solidFill>
                  <a:srgbClr val="464646"/>
                </a:solidFill>
                <a:latin typeface="DM Sans SemiBold" pitchFamily="34" charset="0"/>
                <a:ea typeface="DM Sans SemiBold" pitchFamily="34" charset="-122"/>
                <a:cs typeface="DM Sans SemiBold" pitchFamily="34" charset="-120"/>
              </a:rPr>
              <a:t>Connecting Theory with Practice</a:t>
            </a:r>
            <a:endParaRPr lang="en-US" sz="750" dirty="0"/>
          </a:p>
        </p:txBody>
      </p:sp>
      <p:sp>
        <p:nvSpPr>
          <p:cNvPr id="22" name="Text 16"/>
          <p:cNvSpPr/>
          <p:nvPr/>
        </p:nvSpPr>
        <p:spPr>
          <a:xfrm>
            <a:off x="4923234" y="2350368"/>
            <a:ext cx="3729410" cy="100757"/>
          </a:xfrm>
          <a:prstGeom prst="rect">
            <a:avLst/>
          </a:prstGeom>
          <a:noFill/>
          <a:ln/>
        </p:spPr>
        <p:txBody>
          <a:bodyPr wrap="none" lIns="0" tIns="0" rIns="0" bIns="0" rtlCol="0" anchor="t"/>
          <a:lstStyle/>
          <a:p>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Financial models, real deal structures, and case studies drawn from live transactions in the market.</a:t>
            </a:r>
            <a:endParaRPr lang="en-US" sz="600" dirty="0"/>
          </a:p>
        </p:txBody>
      </p:sp>
      <p:pic>
        <p:nvPicPr>
          <p:cNvPr id="23"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00439" y="2550319"/>
            <a:ext cx="116235" cy="116235"/>
          </a:xfrm>
          <a:prstGeom prst="rect">
            <a:avLst/>
          </a:prstGeom>
        </p:spPr>
      </p:pic>
      <p:sp>
        <p:nvSpPr>
          <p:cNvPr id="24" name="Text 17"/>
          <p:cNvSpPr/>
          <p:nvPr/>
        </p:nvSpPr>
        <p:spPr>
          <a:xfrm>
            <a:off x="4923234" y="2548012"/>
            <a:ext cx="3729410" cy="121072"/>
          </a:xfrm>
          <a:prstGeom prst="rect">
            <a:avLst/>
          </a:prstGeom>
          <a:noFill/>
          <a:ln/>
        </p:spPr>
        <p:txBody>
          <a:bodyPr wrap="none" lIns="0" tIns="0" rIns="0" bIns="0" rtlCol="0" anchor="t"/>
          <a:lstStyle/>
          <a:p>
            <a:pPr algn="l" indent="0" marL="0">
              <a:lnSpc>
                <a:spcPct val="104000"/>
              </a:lnSpc>
              <a:buNone/>
            </a:pPr>
            <a:r>
              <a:rPr lang="en-US" sz="750" dirty="0">
                <a:solidFill>
                  <a:srgbClr val="464646"/>
                </a:solidFill>
                <a:latin typeface="DM Sans SemiBold" pitchFamily="34" charset="0"/>
                <a:ea typeface="DM Sans SemiBold" pitchFamily="34" charset="-122"/>
                <a:cs typeface="DM Sans SemiBold" pitchFamily="34" charset="-120"/>
              </a:rPr>
              <a:t>How to Think Like an Industry Professional</a:t>
            </a:r>
            <a:endParaRPr lang="en-US" sz="750" dirty="0"/>
          </a:p>
        </p:txBody>
      </p:sp>
      <p:sp>
        <p:nvSpPr>
          <p:cNvPr id="25" name="Text 18"/>
          <p:cNvSpPr/>
          <p:nvPr/>
        </p:nvSpPr>
        <p:spPr>
          <a:xfrm>
            <a:off x="4923234" y="2717527"/>
            <a:ext cx="3729410" cy="100757"/>
          </a:xfrm>
          <a:prstGeom prst="rect">
            <a:avLst/>
          </a:prstGeom>
          <a:noFill/>
          <a:ln/>
        </p:spPr>
        <p:txBody>
          <a:bodyPr wrap="none" lIns="0" tIns="0" rIns="0" bIns="0" rtlCol="0" anchor="t"/>
          <a:lstStyle/>
          <a:p>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Frameworks used by ship owners, banks, and investors when evaluating opportunities and risk.</a:t>
            </a:r>
            <a:endParaRPr lang="en-US" sz="600" dirty="0"/>
          </a:p>
        </p:txBody>
      </p:sp>
      <p:sp>
        <p:nvSpPr>
          <p:cNvPr id="26" name="Text 19"/>
          <p:cNvSpPr/>
          <p:nvPr/>
        </p:nvSpPr>
        <p:spPr>
          <a:xfrm>
            <a:off x="496119" y="2945383"/>
            <a:ext cx="8151763"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An Industry Perspective: Seatusker Ship Management</a:t>
            </a:r>
            <a:endParaRPr lang="en-US" sz="1200" dirty="0"/>
          </a:p>
        </p:txBody>
      </p:sp>
      <p:sp>
        <p:nvSpPr>
          <p:cNvPr id="27" name="Text 20"/>
          <p:cNvSpPr/>
          <p:nvPr/>
        </p:nvSpPr>
        <p:spPr>
          <a:xfrm>
            <a:off x="496119" y="3211860"/>
            <a:ext cx="8151763" cy="201513"/>
          </a:xfrm>
          <a:prstGeom prst="rect">
            <a:avLst/>
          </a:prstGeom>
          <a:noFill/>
          <a:ln/>
        </p:spPr>
        <p:txBody>
          <a:bodyPr wrap="square" lIns="0" tIns="0" rIns="0" bIns="0" rtlCol="0" anchor="t">
            <a:normAutofit/>
          </a:bodyPr>
          <a:lstStyle/>
          <a:p>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This course is taught with a direct connection to commercial shipping practice. The instructor brings experience from </a:t>
            </a:r>
            <a:pPr algn="l" indent="0" marL="0">
              <a:lnSpc>
                <a:spcPct val="108000"/>
              </a:lnSpc>
              <a:buNone/>
            </a:pPr>
            <a:r>
              <a:rPr lang="en-US" sz="600" b="1" dirty="0">
                <a:solidFill>
                  <a:srgbClr val="464646"/>
                </a:solidFill>
                <a:latin typeface="Inter Bold" pitchFamily="34" charset="0"/>
                <a:ea typeface="Inter Bold" pitchFamily="34" charset="-122"/>
                <a:cs typeface="Inter Bold" pitchFamily="34" charset="-120"/>
              </a:rPr>
              <a:t>Seatusker Ship Management</a:t>
            </a:r>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 a hands-on operator in the maritime industry — giving this course something most finance programs lack: a practitioner's lens on how decisions are actually made, not just how they appear in textbooks.</a:t>
            </a:r>
            <a:endParaRPr lang="en-US" sz="600" dirty="0"/>
          </a:p>
        </p:txBody>
      </p:sp>
      <p:sp>
        <p:nvSpPr>
          <p:cNvPr id="28" name="Shape 21"/>
          <p:cNvSpPr/>
          <p:nvPr/>
        </p:nvSpPr>
        <p:spPr>
          <a:xfrm>
            <a:off x="496119" y="3467844"/>
            <a:ext cx="4051622" cy="506537"/>
          </a:xfrm>
          <a:prstGeom prst="roundRect">
            <a:avLst>
              <a:gd name="adj" fmla="val 2296"/>
            </a:avLst>
          </a:prstGeom>
          <a:solidFill>
            <a:srgbClr val="F2EEEE"/>
          </a:solidFill>
          <a:ln/>
        </p:spPr>
      </p:sp>
      <p:sp>
        <p:nvSpPr>
          <p:cNvPr id="29" name="Text 22"/>
          <p:cNvSpPr/>
          <p:nvPr/>
        </p:nvSpPr>
        <p:spPr>
          <a:xfrm>
            <a:off x="573584" y="3545309"/>
            <a:ext cx="3896692" cy="121072"/>
          </a:xfrm>
          <a:prstGeom prst="rect">
            <a:avLst/>
          </a:prstGeom>
          <a:noFill/>
          <a:ln/>
        </p:spPr>
        <p:txBody>
          <a:bodyPr wrap="none" lIns="0" tIns="0" rIns="0" bIns="0" rtlCol="0" anchor="t"/>
          <a:lstStyle/>
          <a:p>
            <a:pPr algn="l" indent="0" marL="0">
              <a:lnSpc>
                <a:spcPct val="104000"/>
              </a:lnSpc>
              <a:buNone/>
            </a:pPr>
            <a:r>
              <a:rPr lang="en-US" sz="75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750" dirty="0">
                <a:solidFill>
                  <a:srgbClr val="464646"/>
                </a:solidFill>
                <a:latin typeface="DM Sans SemiBold" pitchFamily="34" charset="0"/>
                <a:ea typeface="DM Sans SemiBold" pitchFamily="34" charset="-122"/>
                <a:cs typeface="DM Sans SemiBold" pitchFamily="34" charset="-120"/>
              </a:rPr>
              <a:t> Real Transactions</a:t>
            </a:r>
            <a:endParaRPr lang="en-US" sz="750" dirty="0"/>
          </a:p>
        </p:txBody>
      </p:sp>
      <p:sp>
        <p:nvSpPr>
          <p:cNvPr id="30" name="Text 23"/>
          <p:cNvSpPr/>
          <p:nvPr/>
        </p:nvSpPr>
        <p:spPr>
          <a:xfrm>
            <a:off x="573584" y="3695402"/>
            <a:ext cx="3896692" cy="201513"/>
          </a:xfrm>
          <a:prstGeom prst="rect">
            <a:avLst/>
          </a:prstGeom>
          <a:noFill/>
          <a:ln/>
        </p:spPr>
        <p:txBody>
          <a:bodyPr wrap="square" lIns="0" tIns="0" rIns="0" bIns="0" rtlCol="0" anchor="t">
            <a:normAutofit/>
          </a:bodyPr>
          <a:lstStyle/>
          <a:p>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Case studies are drawn from actual vessel acquisitions, financing structures, and market cycles — not hypothetical scenarios.</a:t>
            </a:r>
            <a:endParaRPr lang="en-US" sz="600" dirty="0"/>
          </a:p>
        </p:txBody>
      </p:sp>
      <p:sp>
        <p:nvSpPr>
          <p:cNvPr id="31" name="Shape 24"/>
          <p:cNvSpPr/>
          <p:nvPr/>
        </p:nvSpPr>
        <p:spPr>
          <a:xfrm>
            <a:off x="4596185" y="3467844"/>
            <a:ext cx="4051697" cy="506537"/>
          </a:xfrm>
          <a:prstGeom prst="roundRect">
            <a:avLst>
              <a:gd name="adj" fmla="val 2296"/>
            </a:avLst>
          </a:prstGeom>
          <a:solidFill>
            <a:srgbClr val="F2EEEE"/>
          </a:solidFill>
          <a:ln/>
        </p:spPr>
      </p:sp>
      <p:sp>
        <p:nvSpPr>
          <p:cNvPr id="32" name="Text 25"/>
          <p:cNvSpPr/>
          <p:nvPr/>
        </p:nvSpPr>
        <p:spPr>
          <a:xfrm>
            <a:off x="4673650" y="3545309"/>
            <a:ext cx="3896767" cy="121072"/>
          </a:xfrm>
          <a:prstGeom prst="rect">
            <a:avLst/>
          </a:prstGeom>
          <a:noFill/>
          <a:ln/>
        </p:spPr>
        <p:txBody>
          <a:bodyPr wrap="none" lIns="0" tIns="0" rIns="0" bIns="0" rtlCol="0" anchor="t"/>
          <a:lstStyle/>
          <a:p>
            <a:pPr algn="l" indent="0" marL="0">
              <a:lnSpc>
                <a:spcPct val="104000"/>
              </a:lnSpc>
              <a:buNone/>
            </a:pPr>
            <a:r>
              <a:rPr lang="en-US" sz="75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750" dirty="0">
                <a:solidFill>
                  <a:srgbClr val="464646"/>
                </a:solidFill>
                <a:latin typeface="DM Sans SemiBold" pitchFamily="34" charset="0"/>
                <a:ea typeface="DM Sans SemiBold" pitchFamily="34" charset="-122"/>
                <a:cs typeface="DM Sans SemiBold" pitchFamily="34" charset="-120"/>
              </a:rPr>
              <a:t> Industry Data</a:t>
            </a:r>
            <a:endParaRPr lang="en-US" sz="750" dirty="0"/>
          </a:p>
        </p:txBody>
      </p:sp>
      <p:sp>
        <p:nvSpPr>
          <p:cNvPr id="33" name="Text 26"/>
          <p:cNvSpPr/>
          <p:nvPr/>
        </p:nvSpPr>
        <p:spPr>
          <a:xfrm>
            <a:off x="4673650" y="3695402"/>
            <a:ext cx="3896767" cy="201513"/>
          </a:xfrm>
          <a:prstGeom prst="rect">
            <a:avLst/>
          </a:prstGeom>
          <a:noFill/>
          <a:ln/>
        </p:spPr>
        <p:txBody>
          <a:bodyPr wrap="square" lIns="0" tIns="0" rIns="0" bIns="0" rtlCol="0" anchor="t">
            <a:normAutofit/>
          </a:bodyPr>
          <a:lstStyle/>
          <a:p>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We use live market data — freight rates, vessel values, fleet orderbooks — the same data professionals track daily.</a:t>
            </a:r>
            <a:endParaRPr lang="en-US" sz="600" dirty="0"/>
          </a:p>
        </p:txBody>
      </p:sp>
      <p:sp>
        <p:nvSpPr>
          <p:cNvPr id="34" name="Shape 27"/>
          <p:cNvSpPr/>
          <p:nvPr/>
        </p:nvSpPr>
        <p:spPr>
          <a:xfrm>
            <a:off x="496119" y="4022824"/>
            <a:ext cx="4051622" cy="506537"/>
          </a:xfrm>
          <a:prstGeom prst="roundRect">
            <a:avLst>
              <a:gd name="adj" fmla="val 2296"/>
            </a:avLst>
          </a:prstGeom>
          <a:solidFill>
            <a:srgbClr val="F2EEEE"/>
          </a:solidFill>
          <a:ln/>
        </p:spPr>
      </p:sp>
      <p:sp>
        <p:nvSpPr>
          <p:cNvPr id="35" name="Text 28"/>
          <p:cNvSpPr/>
          <p:nvPr/>
        </p:nvSpPr>
        <p:spPr>
          <a:xfrm>
            <a:off x="573584" y="4100289"/>
            <a:ext cx="3896692" cy="121072"/>
          </a:xfrm>
          <a:prstGeom prst="rect">
            <a:avLst/>
          </a:prstGeom>
          <a:noFill/>
          <a:ln/>
        </p:spPr>
        <p:txBody>
          <a:bodyPr wrap="none" lIns="0" tIns="0" rIns="0" bIns="0" rtlCol="0" anchor="t"/>
          <a:lstStyle/>
          <a:p>
            <a:pPr algn="l" indent="0" marL="0">
              <a:lnSpc>
                <a:spcPct val="104000"/>
              </a:lnSpc>
              <a:buNone/>
            </a:pPr>
            <a:r>
              <a:rPr lang="en-US" sz="75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750" dirty="0">
                <a:solidFill>
                  <a:srgbClr val="464646"/>
                </a:solidFill>
                <a:latin typeface="DM Sans SemiBold" pitchFamily="34" charset="0"/>
                <a:ea typeface="DM Sans SemiBold" pitchFamily="34" charset="-122"/>
                <a:cs typeface="DM Sans SemiBold" pitchFamily="34" charset="-120"/>
              </a:rPr>
              <a:t> Global Perspective</a:t>
            </a:r>
            <a:endParaRPr lang="en-US" sz="750" dirty="0"/>
          </a:p>
        </p:txBody>
      </p:sp>
      <p:sp>
        <p:nvSpPr>
          <p:cNvPr id="36" name="Text 29"/>
          <p:cNvSpPr/>
          <p:nvPr/>
        </p:nvSpPr>
        <p:spPr>
          <a:xfrm>
            <a:off x="573584" y="4250382"/>
            <a:ext cx="3896692" cy="201513"/>
          </a:xfrm>
          <a:prstGeom prst="rect">
            <a:avLst/>
          </a:prstGeom>
          <a:noFill/>
          <a:ln/>
        </p:spPr>
        <p:txBody>
          <a:bodyPr wrap="square" lIns="0" tIns="0" rIns="0" bIns="0" rtlCol="0" anchor="t">
            <a:normAutofit/>
          </a:bodyPr>
          <a:lstStyle/>
          <a:p>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Shipping is inherently international. We will explore financing across jurisdictions, flag states, and global banking relationships.</a:t>
            </a:r>
            <a:endParaRPr lang="en-US" sz="600" dirty="0"/>
          </a:p>
        </p:txBody>
      </p:sp>
      <p:sp>
        <p:nvSpPr>
          <p:cNvPr id="37" name="Shape 30"/>
          <p:cNvSpPr/>
          <p:nvPr/>
        </p:nvSpPr>
        <p:spPr>
          <a:xfrm>
            <a:off x="4596185" y="4022824"/>
            <a:ext cx="4051697" cy="506537"/>
          </a:xfrm>
          <a:prstGeom prst="roundRect">
            <a:avLst>
              <a:gd name="adj" fmla="val 2296"/>
            </a:avLst>
          </a:prstGeom>
          <a:solidFill>
            <a:srgbClr val="F2EEEE"/>
          </a:solidFill>
          <a:ln/>
        </p:spPr>
      </p:sp>
      <p:sp>
        <p:nvSpPr>
          <p:cNvPr id="38" name="Text 31"/>
          <p:cNvSpPr/>
          <p:nvPr/>
        </p:nvSpPr>
        <p:spPr>
          <a:xfrm>
            <a:off x="4673650" y="4100289"/>
            <a:ext cx="3896767" cy="121072"/>
          </a:xfrm>
          <a:prstGeom prst="rect">
            <a:avLst/>
          </a:prstGeom>
          <a:noFill/>
          <a:ln/>
        </p:spPr>
        <p:txBody>
          <a:bodyPr wrap="none" lIns="0" tIns="0" rIns="0" bIns="0" rtlCol="0" anchor="t"/>
          <a:lstStyle/>
          <a:p>
            <a:pPr algn="l" indent="0" marL="0">
              <a:lnSpc>
                <a:spcPct val="104000"/>
              </a:lnSpc>
              <a:buNone/>
            </a:pPr>
            <a:r>
              <a:rPr lang="en-US" sz="75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750" dirty="0">
                <a:solidFill>
                  <a:srgbClr val="464646"/>
                </a:solidFill>
                <a:latin typeface="DM Sans SemiBold" pitchFamily="34" charset="0"/>
                <a:ea typeface="DM Sans SemiBold" pitchFamily="34" charset="-122"/>
                <a:cs typeface="DM Sans SemiBold" pitchFamily="34" charset="-120"/>
              </a:rPr>
              <a:t> Theory Meets Practice</a:t>
            </a:r>
            <a:endParaRPr lang="en-US" sz="750" dirty="0"/>
          </a:p>
        </p:txBody>
      </p:sp>
      <p:sp>
        <p:nvSpPr>
          <p:cNvPr id="39" name="Text 32"/>
          <p:cNvSpPr/>
          <p:nvPr/>
        </p:nvSpPr>
        <p:spPr>
          <a:xfrm>
            <a:off x="4673650" y="4250382"/>
            <a:ext cx="3896767" cy="201513"/>
          </a:xfrm>
          <a:prstGeom prst="rect">
            <a:avLst/>
          </a:prstGeom>
          <a:noFill/>
          <a:ln/>
        </p:spPr>
        <p:txBody>
          <a:bodyPr wrap="square" lIns="0" tIns="0" rIns="0" bIns="0" rtlCol="0" anchor="t">
            <a:normAutofit/>
          </a:bodyPr>
          <a:lstStyle/>
          <a:p>
            <a:pPr algn="l" indent="0" marL="0">
              <a:lnSpc>
                <a:spcPct val="108000"/>
              </a:lnSpc>
              <a:buNone/>
            </a:pPr>
            <a:r>
              <a:rPr lang="en-US" sz="600" dirty="0">
                <a:solidFill>
                  <a:srgbClr val="464646"/>
                </a:solidFill>
                <a:latin typeface="Inter Medium" pitchFamily="34" charset="0"/>
                <a:ea typeface="Inter Medium" pitchFamily="34" charset="-122"/>
                <a:cs typeface="Inter Medium" pitchFamily="34" charset="-120"/>
              </a:rPr>
              <a:t>Every financial concept introduced is immediately tested against how it plays out in real shipping markets.</a:t>
            </a:r>
            <a:endParaRPr lang="en-US" sz="600" dirty="0"/>
          </a:p>
        </p:txBody>
      </p:sp>
      <p:sp>
        <p:nvSpPr>
          <p:cNvPr id="40" name="Shape 33"/>
          <p:cNvSpPr/>
          <p:nvPr/>
        </p:nvSpPr>
        <p:spPr>
          <a:xfrm>
            <a:off x="496119" y="4583832"/>
            <a:ext cx="9525" cy="209624"/>
          </a:xfrm>
          <a:prstGeom prst="roundRect">
            <a:avLst>
              <a:gd name="adj" fmla="val 60000"/>
            </a:avLst>
          </a:prstGeom>
          <a:solidFill>
            <a:srgbClr val="1C9770"/>
          </a:solidFill>
          <a:ln/>
        </p:spPr>
      </p:sp>
      <p:sp>
        <p:nvSpPr>
          <p:cNvPr id="41" name="Text 34"/>
          <p:cNvSpPr/>
          <p:nvPr/>
        </p:nvSpPr>
        <p:spPr>
          <a:xfrm>
            <a:off x="612353" y="4638303"/>
            <a:ext cx="8492728" cy="100757"/>
          </a:xfrm>
          <a:prstGeom prst="rect">
            <a:avLst/>
          </a:prstGeom>
          <a:noFill/>
          <a:ln/>
        </p:spPr>
        <p:txBody>
          <a:bodyPr wrap="none" lIns="0" tIns="0" rIns="0" bIns="0" rtlCol="0" anchor="t"/>
          <a:lstStyle/>
          <a:p>
            <a:pPr algn="l" indent="0" marL="0">
              <a:lnSpc>
                <a:spcPct val="108000"/>
              </a:lnSpc>
              <a:buNone/>
            </a:pPr>
            <a:r>
              <a:rPr lang="en-US" sz="600" i="1" dirty="0">
                <a:solidFill>
                  <a:srgbClr val="464646"/>
                </a:solidFill>
                <a:latin typeface="Inter Medium" pitchFamily="34" charset="0"/>
                <a:ea typeface="Inter Medium" pitchFamily="34" charset="-122"/>
                <a:cs typeface="Inter Medium" pitchFamily="34" charset="-120"/>
              </a:rPr>
              <a:t>"Shipping finance is not just about ships — it is about understanding risk, capital allocation, and global trade all at once. Master this, and you can finance almost anything."</a:t>
            </a:r>
            <a:endParaRPr lang="en-US" sz="6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Text 0"/>
          <p:cNvSpPr/>
          <p:nvPr/>
        </p:nvSpPr>
        <p:spPr>
          <a:xfrm>
            <a:off x="496119" y="1412825"/>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The Investor's Dilemma: Timing the Cycle</a:t>
            </a:r>
            <a:endParaRPr lang="en-US" sz="2400" dirty="0"/>
          </a:p>
        </p:txBody>
      </p:sp>
      <p:sp>
        <p:nvSpPr>
          <p:cNvPr id="3" name="Shape 1"/>
          <p:cNvSpPr/>
          <p:nvPr/>
        </p:nvSpPr>
        <p:spPr>
          <a:xfrm>
            <a:off x="406822" y="1986409"/>
            <a:ext cx="4103191" cy="1744191"/>
          </a:xfrm>
          <a:prstGeom prst="roundRect">
            <a:avLst>
              <a:gd name="adj" fmla="val 1067"/>
            </a:avLst>
          </a:prstGeom>
          <a:solidFill>
            <a:srgbClr val="1C9770"/>
          </a:solidFill>
          <a:ln/>
        </p:spPr>
      </p:sp>
      <p:sp>
        <p:nvSpPr>
          <p:cNvPr id="4" name="Text 2"/>
          <p:cNvSpPr/>
          <p:nvPr/>
        </p:nvSpPr>
        <p:spPr>
          <a:xfrm>
            <a:off x="530796" y="2110383"/>
            <a:ext cx="3855244"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The Classic Mistake</a:t>
            </a:r>
            <a:endParaRPr lang="en-US" sz="1200" dirty="0"/>
          </a:p>
        </p:txBody>
      </p:sp>
      <p:sp>
        <p:nvSpPr>
          <p:cNvPr id="5" name="Text 3"/>
          <p:cNvSpPr/>
          <p:nvPr/>
        </p:nvSpPr>
        <p:spPr>
          <a:xfrm>
            <a:off x="530796" y="2428205"/>
            <a:ext cx="3855244" cy="1190774"/>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000000"/>
                </a:solidFill>
                <a:latin typeface="Inter Medium" pitchFamily="34" charset="0"/>
                <a:ea typeface="Inter Medium" pitchFamily="34" charset="-122"/>
                <a:cs typeface="Inter Medium" pitchFamily="34" charset="-120"/>
              </a:rPr>
              <a:t>The most common and costly error in shipping investment is </a:t>
            </a:r>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ordering at the peak</a:t>
            </a:r>
            <a:pPr algn="l" indent="0" marL="0">
              <a:lnSpc>
                <a:spcPct val="133000"/>
              </a:lnSpc>
              <a:buNone/>
            </a:pPr>
            <a:r>
              <a:rPr lang="en-US" sz="950" dirty="0">
                <a:solidFill>
                  <a:srgbClr val="000000"/>
                </a:solidFill>
                <a:latin typeface="Inter Medium" pitchFamily="34" charset="0"/>
                <a:ea typeface="Inter Medium" pitchFamily="34" charset="-122"/>
                <a:cs typeface="Inter Medium" pitchFamily="34" charset="-120"/>
              </a:rPr>
              <a:t>. When rates are high and sentiment is euphoric, banks are willing to lend, shipyards have long order books, and everyone is optimistic. Vessels ordered at peak prices are typically delivered into a downturn — the worst possible scenario for the owner and the lender.</a:t>
            </a:r>
            <a:endParaRPr lang="en-US" sz="950" dirty="0"/>
          </a:p>
        </p:txBody>
      </p:sp>
      <p:sp>
        <p:nvSpPr>
          <p:cNvPr id="6" name="Text 4"/>
          <p:cNvSpPr/>
          <p:nvPr/>
        </p:nvSpPr>
        <p:spPr>
          <a:xfrm>
            <a:off x="4728046" y="2110383"/>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The Contrarian Strategy</a:t>
            </a:r>
            <a:endParaRPr lang="en-US" sz="1200" dirty="0"/>
          </a:p>
        </p:txBody>
      </p:sp>
      <p:sp>
        <p:nvSpPr>
          <p:cNvPr id="7" name="Text 5"/>
          <p:cNvSpPr/>
          <p:nvPr/>
        </p:nvSpPr>
        <p:spPr>
          <a:xfrm>
            <a:off x="4728046" y="2428205"/>
            <a:ext cx="3924598" cy="1190774"/>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The most successful shipping investors —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John Fredriksen, George Economou, and private equity funds</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 buy distressed assets in the trough for a fraction of replacement cost, wait out the cycle, and sell or refinance at the peak. This requires patient capital, industry knowledge, and the nerve to invest when headlines are uniformly negative.</a:t>
            </a:r>
            <a:endParaRPr lang="en-US" sz="9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Shape 0"/>
          <p:cNvSpPr/>
          <p:nvPr/>
        </p:nvSpPr>
        <p:spPr>
          <a:xfrm>
            <a:off x="5715000" y="0"/>
            <a:ext cx="3429000" cy="5143500"/>
          </a:xfrm>
          <a:prstGeom prst="rect">
            <a:avLst/>
          </a:prstGeom>
          <a:solidFill>
            <a:srgbClr val="DFDFE0"/>
          </a:solidFill>
          <a:ln/>
        </p:spPr>
      </p:sp>
      <p:pic>
        <p:nvPicPr>
          <p:cNvPr id="4" name="Image 1" descr="preencoded.png">    </p:cNvPr>
          <p:cNvPicPr>
            <a:picLocks noChangeAspect="1"/>
          </p:cNvPicPr>
          <p:nvPr/>
        </p:nvPicPr>
        <p:blipFill>
          <a:blip r:embed="rId2"/>
          <a:stretch>
            <a:fillRect/>
          </a:stretch>
        </p:blipFill>
        <p:spPr>
          <a:xfrm>
            <a:off x="5715000" y="0"/>
            <a:ext cx="3429000" cy="5143500"/>
          </a:xfrm>
          <a:prstGeom prst="rect">
            <a:avLst/>
          </a:prstGeom>
        </p:spPr>
      </p:pic>
      <p:sp>
        <p:nvSpPr>
          <p:cNvPr id="5" name="Shape 1"/>
          <p:cNvSpPr/>
          <p:nvPr/>
        </p:nvSpPr>
        <p:spPr>
          <a:xfrm>
            <a:off x="496119" y="1893763"/>
            <a:ext cx="582141" cy="188565"/>
          </a:xfrm>
          <a:prstGeom prst="roundRect">
            <a:avLst>
              <a:gd name="adj" fmla="val 7894"/>
            </a:avLst>
          </a:prstGeom>
          <a:solidFill>
            <a:srgbClr val="D4F7EC"/>
          </a:solidFill>
          <a:ln/>
        </p:spPr>
      </p:sp>
      <p:sp>
        <p:nvSpPr>
          <p:cNvPr id="6" name="Text 2"/>
          <p:cNvSpPr/>
          <p:nvPr/>
        </p:nvSpPr>
        <p:spPr>
          <a:xfrm>
            <a:off x="570533" y="1930971"/>
            <a:ext cx="890513" cy="114151"/>
          </a:xfrm>
          <a:prstGeom prst="rect">
            <a:avLst/>
          </a:prstGeom>
          <a:noFill/>
          <a:ln/>
        </p:spPr>
        <p:txBody>
          <a:bodyPr wrap="none" lIns="0" tIns="0" rIns="0" bIns="0" rtlCol="0" anchor="t"/>
          <a:lstStyle/>
          <a:p>
            <a:pPr algn="l" indent="0" marL="0">
              <a:lnSpc>
                <a:spcPct val="96000"/>
              </a:lnSpc>
              <a:buNone/>
            </a:pPr>
            <a:r>
              <a:rPr lang="en-US" sz="750" dirty="0">
                <a:solidFill>
                  <a:srgbClr val="464646"/>
                </a:solidFill>
                <a:latin typeface="Inter Medium" pitchFamily="34" charset="0"/>
                <a:ea typeface="Inter Medium" pitchFamily="34" charset="-122"/>
                <a:cs typeface="Inter Medium" pitchFamily="34" charset="-120"/>
              </a:rPr>
              <a:t>PART VIII</a:t>
            </a:r>
            <a:endParaRPr lang="en-US" sz="750" dirty="0"/>
          </a:p>
        </p:txBody>
      </p:sp>
      <p:sp>
        <p:nvSpPr>
          <p:cNvPr id="7" name="Shape 3"/>
          <p:cNvSpPr/>
          <p:nvPr/>
        </p:nvSpPr>
        <p:spPr>
          <a:xfrm>
            <a:off x="1140247" y="1893763"/>
            <a:ext cx="975271" cy="188565"/>
          </a:xfrm>
          <a:prstGeom prst="roundRect">
            <a:avLst>
              <a:gd name="adj" fmla="val 7894"/>
            </a:avLst>
          </a:prstGeom>
          <a:noFill/>
          <a:ln w="4763">
            <a:solidFill>
              <a:srgbClr val="1C9770"/>
            </a:solidFill>
            <a:prstDash val="solid"/>
          </a:ln>
        </p:spPr>
      </p:sp>
      <p:sp>
        <p:nvSpPr>
          <p:cNvPr id="8" name="Text 4"/>
          <p:cNvSpPr/>
          <p:nvPr/>
        </p:nvSpPr>
        <p:spPr>
          <a:xfrm>
            <a:off x="1214661" y="1930971"/>
            <a:ext cx="1283643" cy="114151"/>
          </a:xfrm>
          <a:prstGeom prst="rect">
            <a:avLst/>
          </a:prstGeom>
          <a:noFill/>
          <a:ln/>
        </p:spPr>
        <p:txBody>
          <a:bodyPr wrap="none" lIns="0" tIns="0" rIns="0" bIns="0" rtlCol="0" anchor="t"/>
          <a:lstStyle/>
          <a:p>
            <a:pPr algn="l" indent="0" marL="0">
              <a:lnSpc>
                <a:spcPct val="96000"/>
              </a:lnSpc>
              <a:buNone/>
            </a:pPr>
            <a:r>
              <a:rPr lang="en-US" sz="750" dirty="0">
                <a:solidFill>
                  <a:srgbClr val="1C9770"/>
                </a:solidFill>
                <a:latin typeface="Inter Medium" pitchFamily="34" charset="0"/>
                <a:ea typeface="Inter Medium" pitchFamily="34" charset="-122"/>
                <a:cs typeface="Inter Medium" pitchFamily="34" charset="-120"/>
              </a:rPr>
              <a:t>90–100 MINUTES</a:t>
            </a:r>
            <a:endParaRPr lang="en-US" sz="750" dirty="0"/>
          </a:p>
        </p:txBody>
      </p:sp>
      <p:sp>
        <p:nvSpPr>
          <p:cNvPr id="9" name="Text 5"/>
          <p:cNvSpPr/>
          <p:nvPr/>
        </p:nvSpPr>
        <p:spPr>
          <a:xfrm>
            <a:off x="496119" y="2131888"/>
            <a:ext cx="4722763" cy="534888"/>
          </a:xfrm>
          <a:prstGeom prst="rect">
            <a:avLst/>
          </a:prstGeom>
          <a:noFill/>
          <a:ln/>
        </p:spPr>
        <p:txBody>
          <a:bodyPr wrap="none" lIns="0" tIns="0" rIns="0" bIns="0" rtlCol="0" anchor="t"/>
          <a:lstStyle/>
          <a:p>
            <a:pPr algn="l" indent="0" marL="0">
              <a:lnSpc>
                <a:spcPct val="104000"/>
              </a:lnSpc>
              <a:buNone/>
            </a:pPr>
            <a:r>
              <a:rPr lang="en-US" sz="3350" dirty="0">
                <a:solidFill>
                  <a:srgbClr val="030303"/>
                </a:solidFill>
                <a:latin typeface="DM Sans SemiBold" pitchFamily="34" charset="0"/>
                <a:ea typeface="DM Sans SemiBold" pitchFamily="34" charset="-122"/>
                <a:cs typeface="DM Sans SemiBold" pitchFamily="34" charset="-120"/>
              </a:rPr>
              <a:t>Classroom Activity</a:t>
            </a:r>
            <a:endParaRPr lang="en-US" sz="3350" dirty="0"/>
          </a:p>
        </p:txBody>
      </p:sp>
      <p:sp>
        <p:nvSpPr>
          <p:cNvPr id="10" name="Text 6"/>
          <p:cNvSpPr/>
          <p:nvPr/>
        </p:nvSpPr>
        <p:spPr>
          <a:xfrm>
            <a:off x="496119" y="2852812"/>
            <a:ext cx="4722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Apply the concepts from this session to a real-world vessel acquisition decision.</a:t>
            </a:r>
            <a:endParaRPr lang="en-US" sz="9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2" name="Text 0"/>
          <p:cNvSpPr/>
          <p:nvPr/>
        </p:nvSpPr>
        <p:spPr>
          <a:xfrm>
            <a:off x="496119" y="378768"/>
            <a:ext cx="8151763" cy="357336"/>
          </a:xfrm>
          <a:prstGeom prst="rect">
            <a:avLst/>
          </a:prstGeom>
          <a:noFill/>
          <a:ln/>
        </p:spPr>
        <p:txBody>
          <a:bodyPr wrap="none" lIns="0" tIns="0" rIns="0" bIns="0" rtlCol="0" anchor="t"/>
          <a:lstStyle/>
          <a:p>
            <a:pPr algn="l" indent="0" marL="0">
              <a:lnSpc>
                <a:spcPct val="104000"/>
              </a:lnSpc>
              <a:buNone/>
            </a:pPr>
            <a:r>
              <a:rPr lang="en-US" sz="2250" dirty="0">
                <a:solidFill>
                  <a:srgbClr val="030303"/>
                </a:solidFill>
                <a:latin typeface="DM Sans SemiBold" pitchFamily="34" charset="0"/>
                <a:ea typeface="DM Sans SemiBold" pitchFamily="34" charset="-122"/>
                <a:cs typeface="DM Sans SemiBold" pitchFamily="34" charset="-120"/>
              </a:rPr>
              <a:t>Group Exercise: Financing a Panamax Bulk Carrier</a:t>
            </a:r>
            <a:endParaRPr lang="en-US" sz="2250" dirty="0"/>
          </a:p>
        </p:txBody>
      </p:sp>
      <p:sp>
        <p:nvSpPr>
          <p:cNvPr id="3" name="Shape 1"/>
          <p:cNvSpPr/>
          <p:nvPr/>
        </p:nvSpPr>
        <p:spPr>
          <a:xfrm>
            <a:off x="496119" y="946919"/>
            <a:ext cx="14288" cy="588764"/>
          </a:xfrm>
          <a:prstGeom prst="roundRect">
            <a:avLst>
              <a:gd name="adj" fmla="val 59998"/>
            </a:avLst>
          </a:prstGeom>
          <a:solidFill>
            <a:srgbClr val="1C9770"/>
          </a:solidFill>
          <a:ln/>
        </p:spPr>
      </p:sp>
      <p:sp>
        <p:nvSpPr>
          <p:cNvPr id="4" name="Text 2"/>
          <p:cNvSpPr/>
          <p:nvPr/>
        </p:nvSpPr>
        <p:spPr>
          <a:xfrm>
            <a:off x="667643" y="1065461"/>
            <a:ext cx="7980238" cy="351681"/>
          </a:xfrm>
          <a:prstGeom prst="rect">
            <a:avLst/>
          </a:prstGeom>
          <a:noFill/>
          <a:ln/>
        </p:spPr>
        <p:txBody>
          <a:bodyPr wrap="square" lIns="0" tIns="0" rIns="0" bIns="0" rtlCol="0" anchor="t">
            <a:normAutofit/>
          </a:bodyPr>
          <a:lstStyle/>
          <a:p>
            <a:pPr algn="l" indent="0" marL="0">
              <a:lnSpc>
                <a:spcPct val="128000"/>
              </a:lnSpc>
              <a:buNone/>
            </a:pPr>
            <a:r>
              <a:rPr lang="en-US" sz="900" dirty="0">
                <a:solidFill>
                  <a:srgbClr val="464646"/>
                </a:solidFill>
                <a:latin typeface="Inter Medium" pitchFamily="34" charset="0"/>
                <a:ea typeface="Inter Medium" pitchFamily="34" charset="-122"/>
                <a:cs typeface="Inter Medium" pitchFamily="34" charset="-120"/>
              </a:rPr>
              <a:t>Scenario: A company wishes to purchase a new Panamax bulk carrier with a price of </a:t>
            </a:r>
            <a:pPr algn="l" indent="0" marL="0">
              <a:lnSpc>
                <a:spcPct val="128000"/>
              </a:lnSpc>
              <a:buNone/>
            </a:pPr>
            <a:r>
              <a:rPr lang="en-US" sz="900" b="1" dirty="0">
                <a:solidFill>
                  <a:srgbClr val="464646"/>
                </a:solidFill>
                <a:latin typeface="Inter Bold" pitchFamily="34" charset="0"/>
                <a:ea typeface="Inter Bold" pitchFamily="34" charset="-122"/>
                <a:cs typeface="Inter Bold" pitchFamily="34" charset="-120"/>
              </a:rPr>
              <a:t>USD 50 million</a:t>
            </a:r>
            <a:pPr algn="l" indent="0" marL="0">
              <a:lnSpc>
                <a:spcPct val="128000"/>
              </a:lnSpc>
              <a:buNone/>
            </a:pPr>
            <a:r>
              <a:rPr lang="en-US" sz="900" dirty="0">
                <a:solidFill>
                  <a:srgbClr val="464646"/>
                </a:solidFill>
                <a:latin typeface="Inter Medium" pitchFamily="34" charset="0"/>
                <a:ea typeface="Inter Medium" pitchFamily="34" charset="-122"/>
                <a:cs typeface="Inter Medium" pitchFamily="34" charset="-120"/>
              </a:rPr>
              <a:t>. Available equity: </a:t>
            </a:r>
            <a:pPr algn="l" indent="0" marL="0">
              <a:lnSpc>
                <a:spcPct val="128000"/>
              </a:lnSpc>
              <a:buNone/>
            </a:pPr>
            <a:r>
              <a:rPr lang="en-US" sz="900" b="1" dirty="0">
                <a:solidFill>
                  <a:srgbClr val="464646"/>
                </a:solidFill>
                <a:latin typeface="Inter Bold" pitchFamily="34" charset="0"/>
                <a:ea typeface="Inter Bold" pitchFamily="34" charset="-122"/>
                <a:cs typeface="Inter Bold" pitchFamily="34" charset="-120"/>
              </a:rPr>
              <a:t>USD 10 million</a:t>
            </a:r>
            <a:pPr algn="l" indent="0" marL="0">
              <a:lnSpc>
                <a:spcPct val="128000"/>
              </a:lnSpc>
              <a:buNone/>
            </a:pPr>
            <a:r>
              <a:rPr lang="en-US" sz="900" dirty="0">
                <a:solidFill>
                  <a:srgbClr val="464646"/>
                </a:solidFill>
                <a:latin typeface="Inter Medium" pitchFamily="34" charset="0"/>
                <a:ea typeface="Inter Medium" pitchFamily="34" charset="-122"/>
                <a:cs typeface="Inter Medium" pitchFamily="34" charset="-120"/>
              </a:rPr>
              <a:t>. The remaining USD 40 million must be financed.</a:t>
            </a:r>
            <a:endParaRPr lang="en-US" sz="900" dirty="0"/>
          </a:p>
        </p:txBody>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654225"/>
            <a:ext cx="4023196" cy="1355378"/>
          </a:xfrm>
          <a:prstGeom prst="rect">
            <a:avLst/>
          </a:prstGeom>
        </p:spPr>
      </p:pic>
      <p:sp>
        <p:nvSpPr>
          <p:cNvPr id="6" name="Text 3"/>
          <p:cNvSpPr/>
          <p:nvPr/>
        </p:nvSpPr>
        <p:spPr>
          <a:xfrm>
            <a:off x="2439070" y="1739950"/>
            <a:ext cx="137220" cy="171524"/>
          </a:xfrm>
          <a:prstGeom prst="rect">
            <a:avLst/>
          </a:prstGeom>
          <a:noFill/>
          <a:ln/>
        </p:spPr>
        <p:txBody>
          <a:bodyPr wrap="none" lIns="0" tIns="0" rIns="0" bIns="0" rtlCol="0" anchor="ctr"/>
          <a:lstStyle/>
          <a:p>
            <a:pPr algn="ctr" indent="0" marL="0">
              <a:lnSpc>
                <a:spcPct val="100000"/>
              </a:lnSpc>
              <a:buNone/>
            </a:pPr>
            <a:r>
              <a:rPr lang="en-US" sz="1050" dirty="0">
                <a:solidFill>
                  <a:srgbClr val="FFFFFF"/>
                </a:solidFill>
                <a:latin typeface="DM Sans SemiBold" pitchFamily="34" charset="0"/>
                <a:ea typeface="DM Sans SemiBold" pitchFamily="34" charset="-122"/>
                <a:cs typeface="DM Sans SemiBold" pitchFamily="34" charset="-120"/>
              </a:rPr>
              <a:t>1</a:t>
            </a:r>
            <a:endParaRPr lang="en-US" sz="1050" dirty="0"/>
          </a:p>
        </p:txBody>
      </p:sp>
      <p:sp>
        <p:nvSpPr>
          <p:cNvPr id="7" name="Text 4"/>
          <p:cNvSpPr/>
          <p:nvPr/>
        </p:nvSpPr>
        <p:spPr>
          <a:xfrm>
            <a:off x="624706" y="2111573"/>
            <a:ext cx="3766021" cy="178668"/>
          </a:xfrm>
          <a:prstGeom prst="rect">
            <a:avLst/>
          </a:prstGeom>
          <a:noFill/>
          <a:ln/>
        </p:spPr>
        <p:txBody>
          <a:bodyPr wrap="none" lIns="0" tIns="0" rIns="0" bIns="0" rtlCol="0" anchor="t"/>
          <a:lstStyle/>
          <a:p>
            <a:pPr algn="l" indent="0" marL="0">
              <a:lnSpc>
                <a:spcPct val="104000"/>
              </a:lnSpc>
              <a:buNone/>
            </a:pPr>
            <a:r>
              <a:rPr lang="en-US" sz="1100" dirty="0">
                <a:solidFill>
                  <a:srgbClr val="464646"/>
                </a:solidFill>
                <a:latin typeface="DM Sans SemiBold" pitchFamily="34" charset="0"/>
                <a:ea typeface="DM Sans SemiBold" pitchFamily="34" charset="-122"/>
                <a:cs typeface="DM Sans SemiBold" pitchFamily="34" charset="-120"/>
              </a:rPr>
              <a:t>Financing Structure</a:t>
            </a:r>
            <a:endParaRPr lang="en-US" sz="1100" dirty="0"/>
          </a:p>
        </p:txBody>
      </p:sp>
      <p:sp>
        <p:nvSpPr>
          <p:cNvPr id="8" name="Text 5"/>
          <p:cNvSpPr/>
          <p:nvPr/>
        </p:nvSpPr>
        <p:spPr>
          <a:xfrm>
            <a:off x="624706" y="2353494"/>
            <a:ext cx="3766021" cy="527521"/>
          </a:xfrm>
          <a:prstGeom prst="rect">
            <a:avLst/>
          </a:prstGeom>
          <a:noFill/>
          <a:ln/>
        </p:spPr>
        <p:txBody>
          <a:bodyPr wrap="square" lIns="0" tIns="0" rIns="0" bIns="0" rtlCol="0" anchor="t">
            <a:normAutofit/>
          </a:bodyPr>
          <a:lstStyle/>
          <a:p>
            <a:pPr algn="l" indent="0" marL="0">
              <a:lnSpc>
                <a:spcPct val="128000"/>
              </a:lnSpc>
              <a:buNone/>
            </a:pPr>
            <a:r>
              <a:rPr lang="en-US" sz="900" dirty="0">
                <a:solidFill>
                  <a:srgbClr val="464646"/>
                </a:solidFill>
                <a:latin typeface="Inter Medium" pitchFamily="34" charset="0"/>
                <a:ea typeface="Inter Medium" pitchFamily="34" charset="-122"/>
                <a:cs typeface="Inter Medium" pitchFamily="34" charset="-120"/>
              </a:rPr>
              <a:t>How should the remaining USD 40 million be raised? What debt-to-equity ratio is appropriate? What are the typical terms — tenor, amortization, security requirements?</a:t>
            </a:r>
            <a:endParaRPr lang="en-US" sz="900" dirty="0"/>
          </a:p>
        </p:txBody>
      </p:sp>
      <p:pic>
        <p:nvPicPr>
          <p:cNvPr id="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4685" y="1654225"/>
            <a:ext cx="4023196" cy="1355378"/>
          </a:xfrm>
          <a:prstGeom prst="rect">
            <a:avLst/>
          </a:prstGeom>
        </p:spPr>
      </p:pic>
      <p:sp>
        <p:nvSpPr>
          <p:cNvPr id="10" name="Text 6"/>
          <p:cNvSpPr/>
          <p:nvPr/>
        </p:nvSpPr>
        <p:spPr>
          <a:xfrm>
            <a:off x="6567636" y="1739950"/>
            <a:ext cx="137220" cy="171524"/>
          </a:xfrm>
          <a:prstGeom prst="rect">
            <a:avLst/>
          </a:prstGeom>
          <a:noFill/>
          <a:ln/>
        </p:spPr>
        <p:txBody>
          <a:bodyPr wrap="none" lIns="0" tIns="0" rIns="0" bIns="0" rtlCol="0" anchor="ctr"/>
          <a:lstStyle/>
          <a:p>
            <a:pPr algn="ctr" indent="0" marL="0">
              <a:lnSpc>
                <a:spcPct val="100000"/>
              </a:lnSpc>
              <a:buNone/>
            </a:pPr>
            <a:r>
              <a:rPr lang="en-US" sz="1050" dirty="0">
                <a:solidFill>
                  <a:srgbClr val="FFFFFF"/>
                </a:solidFill>
                <a:latin typeface="DM Sans SemiBold" pitchFamily="34" charset="0"/>
                <a:ea typeface="DM Sans SemiBold" pitchFamily="34" charset="-122"/>
                <a:cs typeface="DM Sans SemiBold" pitchFamily="34" charset="-120"/>
              </a:rPr>
              <a:t>2</a:t>
            </a:r>
            <a:endParaRPr lang="en-US" sz="1050" dirty="0"/>
          </a:p>
        </p:txBody>
      </p:sp>
      <p:sp>
        <p:nvSpPr>
          <p:cNvPr id="11" name="Text 7"/>
          <p:cNvSpPr/>
          <p:nvPr/>
        </p:nvSpPr>
        <p:spPr>
          <a:xfrm>
            <a:off x="4753273" y="2111573"/>
            <a:ext cx="3766021" cy="178668"/>
          </a:xfrm>
          <a:prstGeom prst="rect">
            <a:avLst/>
          </a:prstGeom>
          <a:noFill/>
          <a:ln/>
        </p:spPr>
        <p:txBody>
          <a:bodyPr wrap="none" lIns="0" tIns="0" rIns="0" bIns="0" rtlCol="0" anchor="t"/>
          <a:lstStyle/>
          <a:p>
            <a:pPr algn="l" indent="0" marL="0">
              <a:lnSpc>
                <a:spcPct val="104000"/>
              </a:lnSpc>
              <a:buNone/>
            </a:pPr>
            <a:r>
              <a:rPr lang="en-US" sz="1100" dirty="0">
                <a:solidFill>
                  <a:srgbClr val="464646"/>
                </a:solidFill>
                <a:latin typeface="DM Sans SemiBold" pitchFamily="34" charset="0"/>
                <a:ea typeface="DM Sans SemiBold" pitchFamily="34" charset="-122"/>
                <a:cs typeface="DM Sans SemiBold" pitchFamily="34" charset="-120"/>
              </a:rPr>
              <a:t>Available Options</a:t>
            </a:r>
            <a:endParaRPr lang="en-US" sz="1100" dirty="0"/>
          </a:p>
        </p:txBody>
      </p:sp>
      <p:sp>
        <p:nvSpPr>
          <p:cNvPr id="12" name="Text 8"/>
          <p:cNvSpPr/>
          <p:nvPr/>
        </p:nvSpPr>
        <p:spPr>
          <a:xfrm>
            <a:off x="4753273" y="2353494"/>
            <a:ext cx="3766021" cy="527521"/>
          </a:xfrm>
          <a:prstGeom prst="rect">
            <a:avLst/>
          </a:prstGeom>
          <a:noFill/>
          <a:ln/>
        </p:spPr>
        <p:txBody>
          <a:bodyPr wrap="square" lIns="0" tIns="0" rIns="0" bIns="0" rtlCol="0" anchor="t">
            <a:normAutofit/>
          </a:bodyPr>
          <a:lstStyle/>
          <a:p>
            <a:pPr algn="l" indent="0" marL="0">
              <a:lnSpc>
                <a:spcPct val="128000"/>
              </a:lnSpc>
              <a:buNone/>
            </a:pPr>
            <a:r>
              <a:rPr lang="en-US" sz="900" dirty="0">
                <a:solidFill>
                  <a:srgbClr val="464646"/>
                </a:solidFill>
                <a:latin typeface="Inter Medium" pitchFamily="34" charset="0"/>
                <a:ea typeface="Inter Medium" pitchFamily="34" charset="-122"/>
                <a:cs typeface="Inter Medium" pitchFamily="34" charset="-120"/>
              </a:rPr>
              <a:t>Which financing instruments are suitable? Commercial bank loan? ECA financing? Leasing? Bond issuance? Which is most appropriate for a Panamax bulker and why?</a:t>
            </a:r>
            <a:endParaRPr lang="en-US" sz="900" dirty="0"/>
          </a:p>
        </p:txBody>
      </p:sp>
      <p:pic>
        <p:nvPicPr>
          <p:cNvPr id="13"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3114973"/>
            <a:ext cx="4023196" cy="1355378"/>
          </a:xfrm>
          <a:prstGeom prst="rect">
            <a:avLst/>
          </a:prstGeom>
        </p:spPr>
      </p:pic>
      <p:sp>
        <p:nvSpPr>
          <p:cNvPr id="14" name="Text 9"/>
          <p:cNvSpPr/>
          <p:nvPr/>
        </p:nvSpPr>
        <p:spPr>
          <a:xfrm>
            <a:off x="2439070" y="3200698"/>
            <a:ext cx="137220" cy="171524"/>
          </a:xfrm>
          <a:prstGeom prst="rect">
            <a:avLst/>
          </a:prstGeom>
          <a:noFill/>
          <a:ln/>
        </p:spPr>
        <p:txBody>
          <a:bodyPr wrap="none" lIns="0" tIns="0" rIns="0" bIns="0" rtlCol="0" anchor="ctr"/>
          <a:lstStyle/>
          <a:p>
            <a:pPr algn="ctr" indent="0" marL="0">
              <a:lnSpc>
                <a:spcPct val="100000"/>
              </a:lnSpc>
              <a:buNone/>
            </a:pPr>
            <a:r>
              <a:rPr lang="en-US" sz="1050" dirty="0">
                <a:solidFill>
                  <a:srgbClr val="FFFFFF"/>
                </a:solidFill>
                <a:latin typeface="DM Sans SemiBold" pitchFamily="34" charset="0"/>
                <a:ea typeface="DM Sans SemiBold" pitchFamily="34" charset="-122"/>
                <a:cs typeface="DM Sans SemiBold" pitchFamily="34" charset="-120"/>
              </a:rPr>
              <a:t>3</a:t>
            </a:r>
            <a:endParaRPr lang="en-US" sz="1050" dirty="0"/>
          </a:p>
        </p:txBody>
      </p:sp>
      <p:sp>
        <p:nvSpPr>
          <p:cNvPr id="15" name="Text 10"/>
          <p:cNvSpPr/>
          <p:nvPr/>
        </p:nvSpPr>
        <p:spPr>
          <a:xfrm>
            <a:off x="624706" y="3572321"/>
            <a:ext cx="3766021" cy="178668"/>
          </a:xfrm>
          <a:prstGeom prst="rect">
            <a:avLst/>
          </a:prstGeom>
          <a:noFill/>
          <a:ln/>
        </p:spPr>
        <p:txBody>
          <a:bodyPr wrap="none" lIns="0" tIns="0" rIns="0" bIns="0" rtlCol="0" anchor="t"/>
          <a:lstStyle/>
          <a:p>
            <a:pPr algn="l" indent="0" marL="0">
              <a:lnSpc>
                <a:spcPct val="104000"/>
              </a:lnSpc>
              <a:buNone/>
            </a:pPr>
            <a:r>
              <a:rPr lang="en-US" sz="1100" dirty="0">
                <a:solidFill>
                  <a:srgbClr val="464646"/>
                </a:solidFill>
                <a:latin typeface="DM Sans SemiBold" pitchFamily="34" charset="0"/>
                <a:ea typeface="DM Sans SemiBold" pitchFamily="34" charset="-122"/>
                <a:cs typeface="DM Sans SemiBold" pitchFamily="34" charset="-120"/>
              </a:rPr>
              <a:t>Stakeholders Involved</a:t>
            </a:r>
            <a:endParaRPr lang="en-US" sz="1100" dirty="0"/>
          </a:p>
        </p:txBody>
      </p:sp>
      <p:sp>
        <p:nvSpPr>
          <p:cNvPr id="16" name="Text 11"/>
          <p:cNvSpPr/>
          <p:nvPr/>
        </p:nvSpPr>
        <p:spPr>
          <a:xfrm>
            <a:off x="624706" y="3814242"/>
            <a:ext cx="3766021" cy="527521"/>
          </a:xfrm>
          <a:prstGeom prst="rect">
            <a:avLst/>
          </a:prstGeom>
          <a:noFill/>
          <a:ln/>
        </p:spPr>
        <p:txBody>
          <a:bodyPr wrap="square" lIns="0" tIns="0" rIns="0" bIns="0" rtlCol="0" anchor="t">
            <a:normAutofit/>
          </a:bodyPr>
          <a:lstStyle/>
          <a:p>
            <a:pPr algn="l" indent="0" marL="0">
              <a:lnSpc>
                <a:spcPct val="128000"/>
              </a:lnSpc>
              <a:buNone/>
            </a:pPr>
            <a:r>
              <a:rPr lang="en-US" sz="900" dirty="0">
                <a:solidFill>
                  <a:srgbClr val="464646"/>
                </a:solidFill>
                <a:latin typeface="Inter Medium" pitchFamily="34" charset="0"/>
                <a:ea typeface="Inter Medium" pitchFamily="34" charset="-122"/>
                <a:cs typeface="Inter Medium" pitchFamily="34" charset="-120"/>
              </a:rPr>
              <a:t>Who will participate in this transaction? Lenders, lawyers, insurance brokers, classification society, flag state, broker — map the full deal team.</a:t>
            </a:r>
            <a:endParaRPr lang="en-US" sz="900" dirty="0"/>
          </a:p>
        </p:txBody>
      </p:sp>
      <p:pic>
        <p:nvPicPr>
          <p:cNvPr id="17"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4685" y="3114973"/>
            <a:ext cx="4023196" cy="1355378"/>
          </a:xfrm>
          <a:prstGeom prst="rect">
            <a:avLst/>
          </a:prstGeom>
        </p:spPr>
      </p:pic>
      <p:sp>
        <p:nvSpPr>
          <p:cNvPr id="18" name="Text 12"/>
          <p:cNvSpPr/>
          <p:nvPr/>
        </p:nvSpPr>
        <p:spPr>
          <a:xfrm>
            <a:off x="6567636" y="3200698"/>
            <a:ext cx="137220" cy="171524"/>
          </a:xfrm>
          <a:prstGeom prst="rect">
            <a:avLst/>
          </a:prstGeom>
          <a:noFill/>
          <a:ln/>
        </p:spPr>
        <p:txBody>
          <a:bodyPr wrap="none" lIns="0" tIns="0" rIns="0" bIns="0" rtlCol="0" anchor="ctr"/>
          <a:lstStyle/>
          <a:p>
            <a:pPr algn="ctr" indent="0" marL="0">
              <a:lnSpc>
                <a:spcPct val="100000"/>
              </a:lnSpc>
              <a:buNone/>
            </a:pPr>
            <a:r>
              <a:rPr lang="en-US" sz="1050" dirty="0">
                <a:solidFill>
                  <a:srgbClr val="FFFFFF"/>
                </a:solidFill>
                <a:latin typeface="DM Sans SemiBold" pitchFamily="34" charset="0"/>
                <a:ea typeface="DM Sans SemiBold" pitchFamily="34" charset="-122"/>
                <a:cs typeface="DM Sans SemiBold" pitchFamily="34" charset="-120"/>
              </a:rPr>
              <a:t>4</a:t>
            </a:r>
            <a:endParaRPr lang="en-US" sz="1050" dirty="0"/>
          </a:p>
        </p:txBody>
      </p:sp>
      <p:sp>
        <p:nvSpPr>
          <p:cNvPr id="19" name="Text 13"/>
          <p:cNvSpPr/>
          <p:nvPr/>
        </p:nvSpPr>
        <p:spPr>
          <a:xfrm>
            <a:off x="4753273" y="3572321"/>
            <a:ext cx="3766021" cy="178668"/>
          </a:xfrm>
          <a:prstGeom prst="rect">
            <a:avLst/>
          </a:prstGeom>
          <a:noFill/>
          <a:ln/>
        </p:spPr>
        <p:txBody>
          <a:bodyPr wrap="none" lIns="0" tIns="0" rIns="0" bIns="0" rtlCol="0" anchor="t"/>
          <a:lstStyle/>
          <a:p>
            <a:pPr algn="l" indent="0" marL="0">
              <a:lnSpc>
                <a:spcPct val="104000"/>
              </a:lnSpc>
              <a:buNone/>
            </a:pPr>
            <a:r>
              <a:rPr lang="en-US" sz="1100" dirty="0">
                <a:solidFill>
                  <a:srgbClr val="464646"/>
                </a:solidFill>
                <a:latin typeface="DM Sans SemiBold" pitchFamily="34" charset="0"/>
                <a:ea typeface="DM Sans SemiBold" pitchFamily="34" charset="-122"/>
                <a:cs typeface="DM Sans SemiBold" pitchFamily="34" charset="-120"/>
              </a:rPr>
              <a:t>Risk Assessment</a:t>
            </a:r>
            <a:endParaRPr lang="en-US" sz="1100" dirty="0"/>
          </a:p>
        </p:txBody>
      </p:sp>
      <p:sp>
        <p:nvSpPr>
          <p:cNvPr id="20" name="Text 14"/>
          <p:cNvSpPr/>
          <p:nvPr/>
        </p:nvSpPr>
        <p:spPr>
          <a:xfrm>
            <a:off x="4753273" y="3814242"/>
            <a:ext cx="3766021" cy="527521"/>
          </a:xfrm>
          <a:prstGeom prst="rect">
            <a:avLst/>
          </a:prstGeom>
          <a:noFill/>
          <a:ln/>
        </p:spPr>
        <p:txBody>
          <a:bodyPr wrap="square" lIns="0" tIns="0" rIns="0" bIns="0" rtlCol="0" anchor="t">
            <a:normAutofit/>
          </a:bodyPr>
          <a:lstStyle/>
          <a:p>
            <a:pPr algn="l" indent="0" marL="0">
              <a:lnSpc>
                <a:spcPct val="128000"/>
              </a:lnSpc>
              <a:buNone/>
            </a:pPr>
            <a:r>
              <a:rPr lang="en-US" sz="900" dirty="0">
                <a:solidFill>
                  <a:srgbClr val="464646"/>
                </a:solidFill>
                <a:latin typeface="Inter Medium" pitchFamily="34" charset="0"/>
                <a:ea typeface="Inter Medium" pitchFamily="34" charset="-122"/>
                <a:cs typeface="Inter Medium" pitchFamily="34" charset="-120"/>
              </a:rPr>
              <a:t>What are the key risks? Market risk, counterparty risk, technical risk, currency risk, regulatory risk — how would you evaluate and mitigate each?</a:t>
            </a:r>
            <a:endParaRPr lang="en-US" sz="900" dirty="0"/>
          </a:p>
        </p:txBody>
      </p:sp>
      <p:sp>
        <p:nvSpPr>
          <p:cNvPr id="21" name="Text 15"/>
          <p:cNvSpPr/>
          <p:nvPr/>
        </p:nvSpPr>
        <p:spPr>
          <a:xfrm>
            <a:off x="496119" y="4588892"/>
            <a:ext cx="8608963" cy="175840"/>
          </a:xfrm>
          <a:prstGeom prst="rect">
            <a:avLst/>
          </a:prstGeom>
          <a:noFill/>
          <a:ln/>
        </p:spPr>
        <p:txBody>
          <a:bodyPr wrap="none" lIns="0" tIns="0" rIns="0" bIns="0" rtlCol="0" anchor="t"/>
          <a:lstStyle/>
          <a:p>
            <a:pPr algn="l" indent="0" marL="0">
              <a:lnSpc>
                <a:spcPct val="128000"/>
              </a:lnSpc>
              <a:buNone/>
            </a:pPr>
            <a:r>
              <a:rPr lang="en-US" sz="900" dirty="0">
                <a:solidFill>
                  <a:srgbClr val="464646"/>
                </a:solidFill>
                <a:latin typeface="Inter Medium" pitchFamily="34" charset="0"/>
                <a:ea typeface="Inter Medium" pitchFamily="34" charset="-122"/>
                <a:cs typeface="Inter Medium" pitchFamily="34" charset="-120"/>
              </a:rPr>
              <a:t>Each group presents its recommendation in </a:t>
            </a:r>
            <a:pPr algn="l" indent="0" marL="0">
              <a:lnSpc>
                <a:spcPct val="128000"/>
              </a:lnSpc>
              <a:buNone/>
            </a:pPr>
            <a:r>
              <a:rPr lang="en-US" sz="900" b="1" dirty="0">
                <a:solidFill>
                  <a:srgbClr val="464646"/>
                </a:solidFill>
                <a:latin typeface="Inter Bold" pitchFamily="34" charset="0"/>
                <a:ea typeface="Inter Bold" pitchFamily="34" charset="-122"/>
                <a:cs typeface="Inter Bold" pitchFamily="34" charset="-120"/>
              </a:rPr>
              <a:t>2–3 minutes</a:t>
            </a:r>
            <a:pPr algn="l" indent="0" marL="0">
              <a:lnSpc>
                <a:spcPct val="128000"/>
              </a:lnSpc>
              <a:buNone/>
            </a:pPr>
            <a:r>
              <a:rPr lang="en-US" sz="900" dirty="0">
                <a:solidFill>
                  <a:srgbClr val="464646"/>
                </a:solidFill>
                <a:latin typeface="Inter Medium" pitchFamily="34" charset="0"/>
                <a:ea typeface="Inter Medium" pitchFamily="34" charset="-122"/>
                <a:cs typeface="Inter Medium" pitchFamily="34" charset="-120"/>
              </a:rPr>
              <a:t>. Be prepared to justify your financing choice and identify the top two risks.</a:t>
            </a:r>
            <a:endParaRPr lang="en-US" sz="9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sp>
        <p:nvSpPr>
          <p:cNvPr id="2" name="Text 0"/>
          <p:cNvSpPr/>
          <p:nvPr/>
        </p:nvSpPr>
        <p:spPr>
          <a:xfrm>
            <a:off x="496119" y="1282675"/>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Discussion Prompts &amp; Quick Quiz</a:t>
            </a:r>
            <a:endParaRPr lang="en-US" sz="2400" dirty="0"/>
          </a:p>
        </p:txBody>
      </p:sp>
      <p:sp>
        <p:nvSpPr>
          <p:cNvPr id="3" name="Text 1"/>
          <p:cNvSpPr/>
          <p:nvPr/>
        </p:nvSpPr>
        <p:spPr>
          <a:xfrm>
            <a:off x="496119" y="1980233"/>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Discussion Questions</a:t>
            </a:r>
            <a:endParaRPr lang="en-US" sz="1200" dirty="0"/>
          </a:p>
        </p:txBody>
      </p:sp>
      <p:sp>
        <p:nvSpPr>
          <p:cNvPr id="4" name="Text 2"/>
          <p:cNvSpPr/>
          <p:nvPr/>
        </p:nvSpPr>
        <p:spPr>
          <a:xfrm>
            <a:off x="496119" y="2298055"/>
            <a:ext cx="3924598" cy="1519386"/>
          </a:xfrm>
          <a:prstGeom prst="rect">
            <a:avLst/>
          </a:prstGeom>
          <a:noFill/>
          <a:ln/>
        </p:spPr>
        <p:txBody>
          <a:bodyPr wrap="square" lIns="0" tIns="0" rIns="0" bIns="0" rtlCol="0" anchor="t">
            <a:normAutofit/>
          </a:bodyPr>
          <a:lstStyle/>
          <a:p>
            <a:pPr algn="l" marL="193040" indent="-193040">
              <a:lnSpc>
                <a:spcPct val="133000"/>
              </a:lnSpc>
              <a:buSzPct val="100000"/>
              <a:buFont typeface="+mj-lt"/>
              <a:buAutoNum type="arabicPeriod" startAt="1"/>
            </a:pPr>
            <a:r>
              <a:rPr lang="en-US" sz="950" dirty="0">
                <a:solidFill>
                  <a:srgbClr val="464646"/>
                </a:solidFill>
                <a:latin typeface="Inter Medium" pitchFamily="34" charset="0"/>
                <a:ea typeface="Inter Medium" pitchFamily="34" charset="-122"/>
                <a:cs typeface="Inter Medium" pitchFamily="34" charset="-120"/>
              </a:rPr>
              <a:t>Why is a time-chartered vessel more attractive to a bank than a spot-trading vessel?</a:t>
            </a:r>
            <a:endParaRPr lang="en-US" sz="950" dirty="0"/>
          </a:p>
          <a:p>
            <a:pPr algn="l" marL="193040" indent="-193040">
              <a:lnSpc>
                <a:spcPct val="133000"/>
              </a:lnSpc>
              <a:buSzPct val="100000"/>
              <a:buFont typeface="+mj-lt"/>
              <a:buAutoNum type="arabicPeriod" startAt="2"/>
            </a:pPr>
            <a:r>
              <a:rPr lang="en-US" sz="950" dirty="0">
                <a:solidFill>
                  <a:srgbClr val="464646"/>
                </a:solidFill>
                <a:latin typeface="Inter Medium" pitchFamily="34" charset="0"/>
                <a:ea typeface="Inter Medium" pitchFamily="34" charset="-122"/>
                <a:cs typeface="Inter Medium" pitchFamily="34" charset="-120"/>
              </a:rPr>
              <a:t>At what point in the shipping cycle would you advise a client to order a new vessel? Why?</a:t>
            </a:r>
            <a:endParaRPr lang="en-US" sz="950" dirty="0"/>
          </a:p>
          <a:p>
            <a:pPr algn="l" marL="193040" indent="-193040">
              <a:lnSpc>
                <a:spcPct val="133000"/>
              </a:lnSpc>
              <a:buSzPct val="100000"/>
              <a:buFont typeface="+mj-lt"/>
              <a:buAutoNum type="arabicPeriod" startAt="3"/>
            </a:pPr>
            <a:r>
              <a:rPr lang="en-US" sz="950" dirty="0">
                <a:solidFill>
                  <a:srgbClr val="464646"/>
                </a:solidFill>
                <a:latin typeface="Inter Medium" pitchFamily="34" charset="0"/>
                <a:ea typeface="Inter Medium" pitchFamily="34" charset="-122"/>
                <a:cs typeface="Inter Medium" pitchFamily="34" charset="-120"/>
              </a:rPr>
              <a:t>How does the choice between voyage, time, and bareboat charter affect a shipowner's cash flow predictability?</a:t>
            </a:r>
            <a:endParaRPr lang="en-US" sz="950" dirty="0"/>
          </a:p>
          <a:p>
            <a:pPr algn="l" marL="193040" indent="-193040">
              <a:lnSpc>
                <a:spcPct val="133000"/>
              </a:lnSpc>
              <a:buSzPct val="100000"/>
              <a:buFont typeface="+mj-lt"/>
              <a:buAutoNum type="arabicPeriod" startAt="4"/>
            </a:pPr>
            <a:r>
              <a:rPr lang="en-US" sz="950" dirty="0">
                <a:solidFill>
                  <a:srgbClr val="464646"/>
                </a:solidFill>
                <a:latin typeface="Inter Medium" pitchFamily="34" charset="0"/>
                <a:ea typeface="Inter Medium" pitchFamily="34" charset="-122"/>
                <a:cs typeface="Inter Medium" pitchFamily="34" charset="-120"/>
              </a:rPr>
              <a:t>Why do classification societies matter to shipping financiers?</a:t>
            </a:r>
            <a:endParaRPr lang="en-US" sz="950" dirty="0"/>
          </a:p>
        </p:txBody>
      </p:sp>
      <p:sp>
        <p:nvSpPr>
          <p:cNvPr id="5" name="Text 3"/>
          <p:cNvSpPr/>
          <p:nvPr/>
        </p:nvSpPr>
        <p:spPr>
          <a:xfrm>
            <a:off x="4728046" y="1980233"/>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Quick Quiz</a:t>
            </a:r>
            <a:endParaRPr lang="en-US" sz="1200" dirty="0"/>
          </a:p>
        </p:txBody>
      </p:sp>
      <p:sp>
        <p:nvSpPr>
          <p:cNvPr id="6" name="Text 4"/>
          <p:cNvSpPr/>
          <p:nvPr/>
        </p:nvSpPr>
        <p:spPr>
          <a:xfrm>
            <a:off x="4728046" y="2298055"/>
            <a:ext cx="3924598" cy="1364307"/>
          </a:xfrm>
          <a:prstGeom prst="rect">
            <a:avLst/>
          </a:prstGeom>
          <a:noFill/>
          <a:ln/>
        </p:spPr>
        <p:txBody>
          <a:bodyPr wrap="square" lIns="0" tIns="0" rIns="0" bIns="0" rtlCol="0" anchor="t">
            <a:normAutofit/>
          </a:bodyPr>
          <a:lstStyle/>
          <a:p>
            <a:pPr algn="l" marL="193040" indent="-193040">
              <a:lnSpc>
                <a:spcPct val="133000"/>
              </a:lnSpc>
              <a:buSzPct val="100000"/>
              <a:buFont typeface="+mj-lt"/>
              <a:buAutoNum type="arabicPeriod" startAt="1"/>
            </a:pPr>
            <a:r>
              <a:rPr lang="en-US" sz="950" dirty="0">
                <a:solidFill>
                  <a:srgbClr val="464646"/>
                </a:solidFill>
                <a:latin typeface="Inter Medium" pitchFamily="34" charset="0"/>
                <a:ea typeface="Inter Medium" pitchFamily="34" charset="-122"/>
                <a:cs typeface="Inter Medium" pitchFamily="34" charset="-120"/>
              </a:rPr>
              <a:t>What percentage of global trade by volume is carried by sea?</a:t>
            </a:r>
            <a:endParaRPr lang="en-US" sz="950" dirty="0"/>
          </a:p>
          <a:p>
            <a:pPr algn="l" marL="193040" indent="-193040">
              <a:lnSpc>
                <a:spcPct val="133000"/>
              </a:lnSpc>
              <a:buSzPct val="100000"/>
              <a:buFont typeface="+mj-lt"/>
              <a:buAutoNum type="arabicPeriod" startAt="2"/>
            </a:pPr>
            <a:r>
              <a:rPr lang="en-US" sz="950" dirty="0">
                <a:solidFill>
                  <a:srgbClr val="464646"/>
                </a:solidFill>
                <a:latin typeface="Inter Medium" pitchFamily="34" charset="0"/>
                <a:ea typeface="Inter Medium" pitchFamily="34" charset="-122"/>
                <a:cs typeface="Inter Medium" pitchFamily="34" charset="-120"/>
              </a:rPr>
              <a:t>Name three major shipping segments.</a:t>
            </a:r>
            <a:endParaRPr lang="en-US" sz="950" dirty="0"/>
          </a:p>
          <a:p>
            <a:pPr algn="l" marL="193040" indent="-193040">
              <a:lnSpc>
                <a:spcPct val="133000"/>
              </a:lnSpc>
              <a:buSzPct val="100000"/>
              <a:buFont typeface="+mj-lt"/>
              <a:buAutoNum type="arabicPeriod" startAt="3"/>
            </a:pPr>
            <a:r>
              <a:rPr lang="en-US" sz="950" dirty="0">
                <a:solidFill>
                  <a:srgbClr val="464646"/>
                </a:solidFill>
                <a:latin typeface="Inter Medium" pitchFamily="34" charset="0"/>
                <a:ea typeface="Inter Medium" pitchFamily="34" charset="-122"/>
                <a:cs typeface="Inter Medium" pitchFamily="34" charset="-120"/>
              </a:rPr>
              <a:t>What is the difference between a time charter and a bareboat charter?</a:t>
            </a:r>
            <a:endParaRPr lang="en-US" sz="950" dirty="0"/>
          </a:p>
          <a:p>
            <a:pPr algn="l" marL="193040" indent="-193040">
              <a:lnSpc>
                <a:spcPct val="133000"/>
              </a:lnSpc>
              <a:buSzPct val="100000"/>
              <a:buFont typeface="+mj-lt"/>
              <a:buAutoNum type="arabicPeriod" startAt="4"/>
            </a:pPr>
            <a:r>
              <a:rPr lang="en-US" sz="950" dirty="0">
                <a:solidFill>
                  <a:srgbClr val="464646"/>
                </a:solidFill>
                <a:latin typeface="Inter Medium" pitchFamily="34" charset="0"/>
                <a:ea typeface="Inter Medium" pitchFamily="34" charset="-122"/>
                <a:cs typeface="Inter Medium" pitchFamily="34" charset="-120"/>
              </a:rPr>
              <a:t>Name the four phases of the shipping cycle.</a:t>
            </a:r>
            <a:endParaRPr lang="en-US" sz="950" dirty="0"/>
          </a:p>
          <a:p>
            <a:pPr algn="l" marL="193040" indent="-193040">
              <a:lnSpc>
                <a:spcPct val="133000"/>
              </a:lnSpc>
              <a:buSzPct val="100000"/>
              <a:buFont typeface="+mj-lt"/>
              <a:buAutoNum type="arabicPeriod" startAt="5"/>
            </a:pPr>
            <a:r>
              <a:rPr lang="en-US" sz="950" dirty="0">
                <a:solidFill>
                  <a:srgbClr val="464646"/>
                </a:solidFill>
                <a:latin typeface="Inter Medium" pitchFamily="34" charset="0"/>
                <a:ea typeface="Inter Medium" pitchFamily="34" charset="-122"/>
                <a:cs typeface="Inter Medium" pitchFamily="34" charset="-120"/>
              </a:rPr>
              <a:t>Why did BDI collapse in 2008?</a:t>
            </a:r>
            <a:endParaRPr lang="en-US" sz="9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spTree>
      <p:nvGrpSpPr>
        <p:cNvPr id="1" name=""/>
        <p:cNvGrpSpPr/>
        <p:nvPr/>
      </p:nvGrpSpPr>
      <p:grpSpPr>
        <a:xfrm>
          <a:off x="0" y="0"/>
          <a:ext cx="0" cy="0"/>
          <a:chOff x="0" y="0"/>
          <a:chExt cx="0" cy="0"/>
        </a:xfrm>
      </p:grpSpPr>
      <p:sp>
        <p:nvSpPr>
          <p:cNvPr id="2" name="Text 0"/>
          <p:cNvSpPr/>
          <p:nvPr/>
        </p:nvSpPr>
        <p:spPr>
          <a:xfrm>
            <a:off x="496119" y="1223665"/>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Session Summary: Key Takeaways</a:t>
            </a:r>
            <a:endParaRPr lang="en-US" sz="2400" dirty="0"/>
          </a:p>
        </p:txBody>
      </p:sp>
      <p:sp>
        <p:nvSpPr>
          <p:cNvPr id="3" name="Shape 1"/>
          <p:cNvSpPr/>
          <p:nvPr/>
        </p:nvSpPr>
        <p:spPr>
          <a:xfrm>
            <a:off x="496119" y="1859235"/>
            <a:ext cx="279053" cy="279053"/>
          </a:xfrm>
          <a:prstGeom prst="roundRect">
            <a:avLst>
              <a:gd name="adj" fmla="val 6668"/>
            </a:avLst>
          </a:prstGeom>
          <a:solidFill>
            <a:srgbClr val="F2EEEE"/>
          </a:solidFill>
          <a:ln/>
        </p:spPr>
      </p:sp>
      <p:sp>
        <p:nvSpPr>
          <p:cNvPr id="4" name="Text 2"/>
          <p:cNvSpPr/>
          <p:nvPr/>
        </p:nvSpPr>
        <p:spPr>
          <a:xfrm>
            <a:off x="899145" y="1901875"/>
            <a:ext cx="3595315"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Shipping Underpins Global Trade</a:t>
            </a:r>
            <a:endParaRPr lang="en-US" sz="1200" dirty="0"/>
          </a:p>
        </p:txBody>
      </p:sp>
      <p:sp>
        <p:nvSpPr>
          <p:cNvPr id="5" name="Text 3"/>
          <p:cNvSpPr/>
          <p:nvPr/>
        </p:nvSpPr>
        <p:spPr>
          <a:xfrm>
            <a:off x="899145" y="2170137"/>
            <a:ext cx="359531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80–90% of world merchandise trade moves by sea. Without shipping, modern civilization as we know it ceases to function within weeks.</a:t>
            </a:r>
            <a:endParaRPr lang="en-US" sz="950" dirty="0"/>
          </a:p>
        </p:txBody>
      </p:sp>
      <p:sp>
        <p:nvSpPr>
          <p:cNvPr id="6" name="Shape 4"/>
          <p:cNvSpPr/>
          <p:nvPr/>
        </p:nvSpPr>
        <p:spPr>
          <a:xfrm>
            <a:off x="4649465" y="1859235"/>
            <a:ext cx="279053" cy="279053"/>
          </a:xfrm>
          <a:prstGeom prst="roundRect">
            <a:avLst>
              <a:gd name="adj" fmla="val 6668"/>
            </a:avLst>
          </a:prstGeom>
          <a:solidFill>
            <a:srgbClr val="F2EEEE"/>
          </a:solidFill>
          <a:ln/>
        </p:spPr>
      </p:sp>
      <p:sp>
        <p:nvSpPr>
          <p:cNvPr id="7" name="Text 5"/>
          <p:cNvSpPr/>
          <p:nvPr/>
        </p:nvSpPr>
        <p:spPr>
          <a:xfrm>
            <a:off x="5052492" y="1901875"/>
            <a:ext cx="3595390"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Maritime Assets Require Long-Term Investment</a:t>
            </a:r>
            <a:endParaRPr lang="en-US" sz="1200" dirty="0"/>
          </a:p>
        </p:txBody>
      </p:sp>
      <p:sp>
        <p:nvSpPr>
          <p:cNvPr id="8" name="Text 6"/>
          <p:cNvSpPr/>
          <p:nvPr/>
        </p:nvSpPr>
        <p:spPr>
          <a:xfrm>
            <a:off x="5052492" y="2170137"/>
            <a:ext cx="3595390"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Ships cost tens to hundreds of millions of dollars and operate for decades. Financing must match the asset life and revenue profile — not standard corporate loan terms.</a:t>
            </a:r>
            <a:endParaRPr lang="en-US" sz="950" dirty="0"/>
          </a:p>
        </p:txBody>
      </p:sp>
      <p:sp>
        <p:nvSpPr>
          <p:cNvPr id="9" name="Shape 7"/>
          <p:cNvSpPr/>
          <p:nvPr/>
        </p:nvSpPr>
        <p:spPr>
          <a:xfrm>
            <a:off x="496119" y="3013546"/>
            <a:ext cx="279053" cy="279053"/>
          </a:xfrm>
          <a:prstGeom prst="roundRect">
            <a:avLst>
              <a:gd name="adj" fmla="val 6668"/>
            </a:avLst>
          </a:prstGeom>
          <a:solidFill>
            <a:srgbClr val="F2EEEE"/>
          </a:solidFill>
          <a:ln/>
        </p:spPr>
      </p:sp>
      <p:sp>
        <p:nvSpPr>
          <p:cNvPr id="10" name="Text 8"/>
          <p:cNvSpPr/>
          <p:nvPr/>
        </p:nvSpPr>
        <p:spPr>
          <a:xfrm>
            <a:off x="899145" y="3056186"/>
            <a:ext cx="3595315"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Shipping Finance Is an Interdisciplinary Field</a:t>
            </a:r>
            <a:endParaRPr lang="en-US" sz="1200" dirty="0"/>
          </a:p>
        </p:txBody>
      </p:sp>
      <p:sp>
        <p:nvSpPr>
          <p:cNvPr id="11" name="Text 9"/>
          <p:cNvSpPr/>
          <p:nvPr/>
        </p:nvSpPr>
        <p:spPr>
          <a:xfrm>
            <a:off x="899145" y="3324448"/>
            <a:ext cx="3595315"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It integrates economics, maritime law, naval engineering, financial markets, and geopolitics — no other sector demands such breadth of knowledge from its financiers.</a:t>
            </a:r>
            <a:endParaRPr lang="en-US" sz="950" dirty="0"/>
          </a:p>
        </p:txBody>
      </p:sp>
      <p:sp>
        <p:nvSpPr>
          <p:cNvPr id="12" name="Shape 10"/>
          <p:cNvSpPr/>
          <p:nvPr/>
        </p:nvSpPr>
        <p:spPr>
          <a:xfrm>
            <a:off x="4649465" y="3013546"/>
            <a:ext cx="279053" cy="279053"/>
          </a:xfrm>
          <a:prstGeom prst="roundRect">
            <a:avLst>
              <a:gd name="adj" fmla="val 6668"/>
            </a:avLst>
          </a:prstGeom>
          <a:solidFill>
            <a:srgbClr val="F2EEEE"/>
          </a:solidFill>
          <a:ln/>
        </p:spPr>
      </p:sp>
      <p:sp>
        <p:nvSpPr>
          <p:cNvPr id="13" name="Text 11"/>
          <p:cNvSpPr/>
          <p:nvPr/>
        </p:nvSpPr>
        <p:spPr>
          <a:xfrm>
            <a:off x="5052492" y="3056186"/>
            <a:ext cx="3595390"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Cycles Are Central to Every Decision</a:t>
            </a:r>
            <a:endParaRPr lang="en-US" sz="1200" dirty="0"/>
          </a:p>
        </p:txBody>
      </p:sp>
      <p:sp>
        <p:nvSpPr>
          <p:cNvPr id="14" name="Text 12"/>
          <p:cNvSpPr/>
          <p:nvPr/>
        </p:nvSpPr>
        <p:spPr>
          <a:xfrm>
            <a:off x="5052492" y="3324448"/>
            <a:ext cx="3595390"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Whether buying, selling, chartering, or borrowing — the phase of the shipping cycle is the most critical contextual variable. Timing is everything.</a:t>
            </a:r>
            <a:endParaRPr lang="en-US" sz="9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spTree>
      <p:nvGrpSpPr>
        <p:cNvPr id="1" name=""/>
        <p:cNvGrpSpPr/>
        <p:nvPr/>
      </p:nvGrpSpPr>
      <p:grpSpPr>
        <a:xfrm>
          <a:off x="0" y="0"/>
          <a:ext cx="0" cy="0"/>
          <a:chOff x="0" y="0"/>
          <a:chExt cx="0" cy="0"/>
        </a:xfrm>
      </p:grpSpPr>
      <p:sp>
        <p:nvSpPr>
          <p:cNvPr id="2" name="Text 0"/>
          <p:cNvSpPr/>
          <p:nvPr/>
        </p:nvSpPr>
        <p:spPr>
          <a:xfrm>
            <a:off x="496119" y="761702"/>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Suggested Assignments</a:t>
            </a:r>
            <a:endParaRPr lang="en-US" sz="2400" dirty="0"/>
          </a:p>
        </p:txBody>
      </p:sp>
      <p:sp>
        <p:nvSpPr>
          <p:cNvPr id="3" name="Shape 1"/>
          <p:cNvSpPr/>
          <p:nvPr/>
        </p:nvSpPr>
        <p:spPr>
          <a:xfrm>
            <a:off x="406822" y="1335286"/>
            <a:ext cx="4103191" cy="3046512"/>
          </a:xfrm>
          <a:prstGeom prst="roundRect">
            <a:avLst>
              <a:gd name="adj" fmla="val 611"/>
            </a:avLst>
          </a:prstGeom>
          <a:solidFill>
            <a:srgbClr val="1C9770"/>
          </a:solidFill>
          <a:ln/>
        </p:spPr>
      </p:sp>
      <p:sp>
        <p:nvSpPr>
          <p:cNvPr id="4" name="Text 2"/>
          <p:cNvSpPr/>
          <p:nvPr/>
        </p:nvSpPr>
        <p:spPr>
          <a:xfrm>
            <a:off x="530796" y="1459260"/>
            <a:ext cx="3855244"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Assignment 1</a:t>
            </a:r>
            <a:endParaRPr lang="en-US" sz="1200" dirty="0"/>
          </a:p>
        </p:txBody>
      </p:sp>
      <p:sp>
        <p:nvSpPr>
          <p:cNvPr id="5" name="Text 3"/>
          <p:cNvSpPr/>
          <p:nvPr/>
        </p:nvSpPr>
        <p:spPr>
          <a:xfrm>
            <a:off x="530796" y="1777082"/>
            <a:ext cx="3855244"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000000"/>
                </a:solidFill>
                <a:latin typeface="Inter Medium" pitchFamily="34" charset="0"/>
                <a:ea typeface="Inter Medium" pitchFamily="34" charset="-122"/>
                <a:cs typeface="Inter Medium" pitchFamily="34" charset="-120"/>
              </a:rPr>
              <a:t>Research a publicly listed shipping company — choose from </a:t>
            </a:r>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Maersk (Denmark), MSC (Switzerland), SCI (India),</a:t>
            </a:r>
            <a:pPr algn="l" indent="0" marL="0">
              <a:lnSpc>
                <a:spcPct val="133000"/>
              </a:lnSpc>
              <a:buNone/>
            </a:pPr>
            <a:r>
              <a:rPr lang="en-US" sz="950" dirty="0">
                <a:solidFill>
                  <a:srgbClr val="000000"/>
                </a:solidFill>
                <a:latin typeface="Inter Medium" pitchFamily="34" charset="0"/>
                <a:ea typeface="Inter Medium" pitchFamily="34" charset="-122"/>
                <a:cs typeface="Inter Medium" pitchFamily="34" charset="-120"/>
              </a:rPr>
              <a:t> or </a:t>
            </a:r>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Great Eastern Shipping (India)</a:t>
            </a:r>
            <a:pPr algn="l" indent="0" marL="0">
              <a:lnSpc>
                <a:spcPct val="133000"/>
              </a:lnSpc>
              <a:buNone/>
            </a:pPr>
            <a:r>
              <a:rPr lang="en-US" sz="950" dirty="0">
                <a:solidFill>
                  <a:srgbClr val="000000"/>
                </a:solidFill>
                <a:latin typeface="Inter Medium" pitchFamily="34" charset="0"/>
                <a:ea typeface="Inter Medium" pitchFamily="34" charset="-122"/>
                <a:cs typeface="Inter Medium" pitchFamily="34" charset="-120"/>
              </a:rPr>
              <a:t>.</a:t>
            </a:r>
            <a:endParaRPr lang="en-US" sz="950" dirty="0"/>
          </a:p>
        </p:txBody>
      </p:sp>
      <p:sp>
        <p:nvSpPr>
          <p:cNvPr id="6" name="Text 4"/>
          <p:cNvSpPr/>
          <p:nvPr/>
        </p:nvSpPr>
        <p:spPr>
          <a:xfrm>
            <a:off x="530796" y="2484090"/>
            <a:ext cx="3855244" cy="1277541"/>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000000"/>
                </a:solidFill>
                <a:latin typeface="Inter Medium" pitchFamily="34" charset="0"/>
                <a:ea typeface="Inter Medium" pitchFamily="34" charset="-122"/>
                <a:cs typeface="Inter Medium" pitchFamily="34" charset="-120"/>
              </a:rPr>
              <a:t>Identify its primary business model (ownership, management, chartering)</a:t>
            </a:r>
            <a:endParaRPr lang="en-US" sz="950" dirty="0"/>
          </a:p>
          <a:p>
            <a:pPr algn="l" marL="193040" indent="-193040">
              <a:lnSpc>
                <a:spcPct val="133000"/>
              </a:lnSpc>
              <a:buSzPct val="100000"/>
              <a:buChar char="•"/>
            </a:pPr>
            <a:r>
              <a:rPr lang="en-US" sz="950" dirty="0">
                <a:solidFill>
                  <a:srgbClr val="000000"/>
                </a:solidFill>
                <a:latin typeface="Inter Medium" pitchFamily="34" charset="0"/>
                <a:ea typeface="Inter Medium" pitchFamily="34" charset="-122"/>
                <a:cs typeface="Inter Medium" pitchFamily="34" charset="-120"/>
              </a:rPr>
              <a:t>Determine its main sources of finance (bank loans, bonds, equity)</a:t>
            </a:r>
            <a:endParaRPr lang="en-US" sz="950" dirty="0"/>
          </a:p>
          <a:p>
            <a:pPr algn="l" marL="193040" indent="-193040">
              <a:lnSpc>
                <a:spcPct val="133000"/>
              </a:lnSpc>
              <a:buSzPct val="100000"/>
              <a:buChar char="•"/>
            </a:pPr>
            <a:r>
              <a:rPr lang="en-US" sz="950" dirty="0">
                <a:solidFill>
                  <a:srgbClr val="000000"/>
                </a:solidFill>
                <a:latin typeface="Inter Medium" pitchFamily="34" charset="0"/>
                <a:ea typeface="Inter Medium" pitchFamily="34" charset="-122"/>
                <a:cs typeface="Inter Medium" pitchFamily="34" charset="-120"/>
              </a:rPr>
              <a:t>Review its last annual report for debt levels and key financial ratios</a:t>
            </a:r>
            <a:endParaRPr lang="en-US" sz="950" dirty="0"/>
          </a:p>
        </p:txBody>
      </p:sp>
      <p:sp>
        <p:nvSpPr>
          <p:cNvPr id="7" name="Text 5"/>
          <p:cNvSpPr/>
          <p:nvPr/>
        </p:nvSpPr>
        <p:spPr>
          <a:xfrm>
            <a:off x="530796" y="3873252"/>
            <a:ext cx="3855244"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000000"/>
                </a:solidFill>
                <a:latin typeface="Inter Medium" pitchFamily="34" charset="0"/>
                <a:ea typeface="Inter Medium" pitchFamily="34" charset="-122"/>
                <a:cs typeface="Inter Medium" pitchFamily="34" charset="-120"/>
              </a:rPr>
              <a:t>Submission: 500-word structured note + financial data summary table.</a:t>
            </a:r>
            <a:endParaRPr lang="en-US" sz="950" dirty="0"/>
          </a:p>
        </p:txBody>
      </p:sp>
      <p:sp>
        <p:nvSpPr>
          <p:cNvPr id="8" name="Text 6"/>
          <p:cNvSpPr/>
          <p:nvPr/>
        </p:nvSpPr>
        <p:spPr>
          <a:xfrm>
            <a:off x="4728046" y="1459260"/>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Assignment 2</a:t>
            </a:r>
            <a:endParaRPr lang="en-US" sz="1200" dirty="0"/>
          </a:p>
        </p:txBody>
      </p:sp>
      <p:sp>
        <p:nvSpPr>
          <p:cNvPr id="9" name="Text 7"/>
          <p:cNvSpPr/>
          <p:nvPr/>
        </p:nvSpPr>
        <p:spPr>
          <a:xfrm>
            <a:off x="4728046" y="1777082"/>
            <a:ext cx="3924598"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Prepare a one-page analytical note on the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impact of the COVID-19 pandemic</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on shipping freight rates and financing decisions between 2020 and 2022.</a:t>
            </a:r>
            <a:endParaRPr lang="en-US" sz="950" dirty="0"/>
          </a:p>
        </p:txBody>
      </p:sp>
      <p:sp>
        <p:nvSpPr>
          <p:cNvPr id="10" name="Text 8"/>
          <p:cNvSpPr/>
          <p:nvPr/>
        </p:nvSpPr>
        <p:spPr>
          <a:xfrm>
            <a:off x="4728046" y="2484090"/>
            <a:ext cx="3924598" cy="880616"/>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Which segments benefited most? (containers vs. tankers vs. bulk)</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How did banks and lessors respond to the shipping boom?</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What happened to freight rates and vessel values post-2022?</a:t>
            </a:r>
            <a:endParaRPr lang="en-US" sz="950" dirty="0"/>
          </a:p>
        </p:txBody>
      </p:sp>
      <p:sp>
        <p:nvSpPr>
          <p:cNvPr id="11" name="Text 9"/>
          <p:cNvSpPr/>
          <p:nvPr/>
        </p:nvSpPr>
        <p:spPr>
          <a:xfrm>
            <a:off x="4728046" y="3476327"/>
            <a:ext cx="3924598"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Submission: One-page note with supporting data from published sources (Clarkson, Platou, Lloyd's List).</a:t>
            </a:r>
            <a:endParaRPr lang="en-US" sz="9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spTree>
      <p:nvGrpSpPr>
        <p:cNvPr id="1" name=""/>
        <p:cNvGrpSpPr/>
        <p:nvPr/>
      </p:nvGrpSpPr>
      <p:grpSpPr>
        <a:xfrm>
          <a:off x="0" y="0"/>
          <a:ext cx="0" cy="0"/>
          <a:chOff x="0" y="0"/>
          <a:chExt cx="0" cy="0"/>
        </a:xfrm>
      </p:grpSpPr>
      <p:sp>
        <p:nvSpPr>
          <p:cNvPr id="2" name="Text 0"/>
          <p:cNvSpPr/>
          <p:nvPr/>
        </p:nvSpPr>
        <p:spPr>
          <a:xfrm>
            <a:off x="496119" y="983382"/>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What's Coming Next: Module 2 Preview</a:t>
            </a:r>
            <a:endParaRPr lang="en-US" sz="2400" dirty="0"/>
          </a:p>
        </p:txBody>
      </p:sp>
      <p:sp>
        <p:nvSpPr>
          <p:cNvPr id="3" name="Text 1"/>
          <p:cNvSpPr/>
          <p:nvPr/>
        </p:nvSpPr>
        <p:spPr>
          <a:xfrm>
            <a:off x="496119" y="1618952"/>
            <a:ext cx="8151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Module 2 will build on today's foundations, moving from industry structure to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quantitative market analysis</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 where finance, economics, and data converge.</a:t>
            </a:r>
            <a:endParaRPr lang="en-US" sz="950" dirty="0"/>
          </a:p>
        </p:txBody>
      </p:sp>
      <p:pic>
        <p:nvPicPr>
          <p:cNvPr id="4" name="Image 0" descr="preencoded.png">    </p:cNvPr>
          <p:cNvPicPr>
            <a:picLocks noChangeAspect="1"/>
          </p:cNvPicPr>
          <p:nvPr/>
        </p:nvPicPr>
        <p:blipFill>
          <a:blip r:embed="rId1"/>
          <a:stretch>
            <a:fillRect/>
          </a:stretch>
        </p:blipFill>
        <p:spPr>
          <a:xfrm>
            <a:off x="496119" y="2155403"/>
            <a:ext cx="2717229" cy="496119"/>
          </a:xfrm>
          <a:prstGeom prst="rect">
            <a:avLst/>
          </a:prstGeom>
        </p:spPr>
      </p:pic>
      <p:sp>
        <p:nvSpPr>
          <p:cNvPr id="5" name="Text 2"/>
          <p:cNvSpPr/>
          <p:nvPr/>
        </p:nvSpPr>
        <p:spPr>
          <a:xfrm>
            <a:off x="620092" y="2775496"/>
            <a:ext cx="246928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Freight Market Analysis</a:t>
            </a:r>
            <a:endParaRPr lang="en-US" sz="1200" dirty="0"/>
          </a:p>
        </p:txBody>
      </p:sp>
      <p:sp>
        <p:nvSpPr>
          <p:cNvPr id="6" name="Text 3"/>
          <p:cNvSpPr/>
          <p:nvPr/>
        </p:nvSpPr>
        <p:spPr>
          <a:xfrm>
            <a:off x="620092" y="3043758"/>
            <a:ext cx="246928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How freight rates are formed, negotiated, and benchmarked using indices like the BDI, BDTI, and BCTI.</a:t>
            </a:r>
            <a:endParaRPr lang="en-US" sz="950" dirty="0"/>
          </a:p>
        </p:txBody>
      </p:sp>
      <p:pic>
        <p:nvPicPr>
          <p:cNvPr id="7" name="Image 1" descr="preencoded.png">    </p:cNvPr>
          <p:cNvPicPr>
            <a:picLocks noChangeAspect="1"/>
          </p:cNvPicPr>
          <p:nvPr/>
        </p:nvPicPr>
        <p:blipFill>
          <a:blip r:embed="rId2"/>
          <a:stretch>
            <a:fillRect/>
          </a:stretch>
        </p:blipFill>
        <p:spPr>
          <a:xfrm>
            <a:off x="3213348" y="2155403"/>
            <a:ext cx="2717229" cy="496119"/>
          </a:xfrm>
          <a:prstGeom prst="rect">
            <a:avLst/>
          </a:prstGeom>
        </p:spPr>
      </p:pic>
      <p:sp>
        <p:nvSpPr>
          <p:cNvPr id="8" name="Text 4"/>
          <p:cNvSpPr/>
          <p:nvPr/>
        </p:nvSpPr>
        <p:spPr>
          <a:xfrm>
            <a:off x="3337322" y="2775496"/>
            <a:ext cx="246928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Supply-Demand Dynamics</a:t>
            </a:r>
            <a:endParaRPr lang="en-US" sz="1200" dirty="0"/>
          </a:p>
        </p:txBody>
      </p:sp>
      <p:sp>
        <p:nvSpPr>
          <p:cNvPr id="9" name="Text 5"/>
          <p:cNvSpPr/>
          <p:nvPr/>
        </p:nvSpPr>
        <p:spPr>
          <a:xfrm>
            <a:off x="3337322" y="3043758"/>
            <a:ext cx="246928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Modeling fleet supply, new orders, scrapping, and demand drivers to forecast market direction.</a:t>
            </a:r>
            <a:endParaRPr lang="en-US" sz="950" dirty="0"/>
          </a:p>
        </p:txBody>
      </p:sp>
      <p:pic>
        <p:nvPicPr>
          <p:cNvPr id="10" name="Image 2" descr="preencoded.png">    </p:cNvPr>
          <p:cNvPicPr>
            <a:picLocks noChangeAspect="1"/>
          </p:cNvPicPr>
          <p:nvPr/>
        </p:nvPicPr>
        <p:blipFill>
          <a:blip r:embed="rId3"/>
          <a:stretch>
            <a:fillRect/>
          </a:stretch>
        </p:blipFill>
        <p:spPr>
          <a:xfrm>
            <a:off x="5930578" y="2155403"/>
            <a:ext cx="2717229" cy="496119"/>
          </a:xfrm>
          <a:prstGeom prst="rect">
            <a:avLst/>
          </a:prstGeom>
        </p:spPr>
      </p:pic>
      <p:sp>
        <p:nvSpPr>
          <p:cNvPr id="11" name="Text 6"/>
          <p:cNvSpPr/>
          <p:nvPr/>
        </p:nvSpPr>
        <p:spPr>
          <a:xfrm>
            <a:off x="6054551" y="2775496"/>
            <a:ext cx="246928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Vessel Valuation</a:t>
            </a:r>
            <a:endParaRPr lang="en-US" sz="1200" dirty="0"/>
          </a:p>
        </p:txBody>
      </p:sp>
      <p:sp>
        <p:nvSpPr>
          <p:cNvPr id="12" name="Text 7"/>
          <p:cNvSpPr/>
          <p:nvPr/>
        </p:nvSpPr>
        <p:spPr>
          <a:xfrm>
            <a:off x="6054551" y="3043758"/>
            <a:ext cx="2469282" cy="99231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Methods for valuing vessels: income approach, market comparables, depreciated replacement cost, and discounted cash flow under multiple freight scenarios.</a:t>
            </a:r>
            <a:endParaRPr lang="en-US" sz="9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spTree>
      <p:nvGrpSpPr>
        <p:cNvPr id="1" name=""/>
        <p:cNvGrpSpPr/>
        <p:nvPr/>
      </p:nvGrpSpPr>
      <p:grpSpPr>
        <a:xfrm>
          <a:off x="0" y="0"/>
          <a:ext cx="0" cy="0"/>
          <a:chOff x="0" y="0"/>
          <a:chExt cx="0" cy="0"/>
        </a:xfrm>
      </p:grpSpPr>
      <p:sp>
        <p:nvSpPr>
          <p:cNvPr id="2" name="Text 0"/>
          <p:cNvSpPr/>
          <p:nvPr/>
        </p:nvSpPr>
        <p:spPr>
          <a:xfrm>
            <a:off x="496119" y="1122611"/>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Supplementary Reading &amp; Resources</a:t>
            </a:r>
            <a:endParaRPr lang="en-US" sz="2400" dirty="0"/>
          </a:p>
        </p:txBody>
      </p:sp>
      <p:pic>
        <p:nvPicPr>
          <p:cNvPr id="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758181"/>
            <a:ext cx="2634555" cy="2262634"/>
          </a:xfrm>
          <a:prstGeom prst="rect">
            <a:avLst/>
          </a:prstGeom>
        </p:spPr>
      </p:pic>
      <p:sp>
        <p:nvSpPr>
          <p:cNvPr id="4" name="Text 1"/>
          <p:cNvSpPr/>
          <p:nvPr/>
        </p:nvSpPr>
        <p:spPr>
          <a:xfrm>
            <a:off x="691530" y="1896442"/>
            <a:ext cx="2300883"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Core Textbooks</a:t>
            </a:r>
            <a:endParaRPr lang="en-US" sz="1200" dirty="0"/>
          </a:p>
        </p:txBody>
      </p:sp>
      <p:sp>
        <p:nvSpPr>
          <p:cNvPr id="5" name="Text 2"/>
          <p:cNvSpPr/>
          <p:nvPr/>
        </p:nvSpPr>
        <p:spPr>
          <a:xfrm>
            <a:off x="691530" y="2164705"/>
            <a:ext cx="2300883" cy="1674465"/>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Stopford, M. — </a:t>
            </a:r>
            <a:pPr algn="l" marL="193040" indent="-193040">
              <a:lnSpc>
                <a:spcPct val="133000"/>
              </a:lnSpc>
              <a:buSzPct val="100000"/>
              <a:buChar char="•"/>
            </a:pPr>
            <a:r>
              <a:rPr lang="en-US" sz="950" i="1" dirty="0">
                <a:solidFill>
                  <a:srgbClr val="464646"/>
                </a:solidFill>
                <a:latin typeface="Inter Medium" pitchFamily="34" charset="0"/>
                <a:ea typeface="Inter Medium" pitchFamily="34" charset="-122"/>
                <a:cs typeface="Inter Medium" pitchFamily="34" charset="-120"/>
              </a:rPr>
              <a:t>Maritime Economics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(3rd ed., Routledge)</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Kavussanos &amp; Visvikis — </a:t>
            </a:r>
            <a:pPr algn="l" marL="193040" indent="-193040">
              <a:lnSpc>
                <a:spcPct val="133000"/>
              </a:lnSpc>
              <a:buSzPct val="100000"/>
              <a:buChar char="•"/>
            </a:pPr>
            <a:r>
              <a:rPr lang="en-US" sz="950" i="1" dirty="0">
                <a:solidFill>
                  <a:srgbClr val="464646"/>
                </a:solidFill>
                <a:latin typeface="Inter Medium" pitchFamily="34" charset="0"/>
                <a:ea typeface="Inter Medium" pitchFamily="34" charset="-122"/>
                <a:cs typeface="Inter Medium" pitchFamily="34" charset="-120"/>
              </a:rPr>
              <a:t>Derivatives and Risk Management in Shipping</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Grammenos, C.Th. — </a:t>
            </a:r>
            <a:pPr algn="l" marL="193040" indent="-193040">
              <a:lnSpc>
                <a:spcPct val="133000"/>
              </a:lnSpc>
              <a:buSzPct val="100000"/>
              <a:buChar char="•"/>
            </a:pPr>
            <a:r>
              <a:rPr lang="en-US" sz="950" i="1" dirty="0">
                <a:solidFill>
                  <a:srgbClr val="464646"/>
                </a:solidFill>
                <a:latin typeface="Inter Medium" pitchFamily="34" charset="0"/>
                <a:ea typeface="Inter Medium" pitchFamily="34" charset="-122"/>
                <a:cs typeface="Inter Medium" pitchFamily="34" charset="-120"/>
              </a:rPr>
              <a:t>The Handbook of Maritime Economics and Business</a:t>
            </a:r>
            <a:endParaRPr lang="en-US" sz="950" dirty="0"/>
          </a:p>
        </p:txBody>
      </p:sp>
      <p:pic>
        <p:nvPicPr>
          <p:cNvPr id="6"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4648" y="1758181"/>
            <a:ext cx="2634630" cy="2262634"/>
          </a:xfrm>
          <a:prstGeom prst="rect">
            <a:avLst/>
          </a:prstGeom>
        </p:spPr>
      </p:pic>
      <p:sp>
        <p:nvSpPr>
          <p:cNvPr id="7" name="Text 3"/>
          <p:cNvSpPr/>
          <p:nvPr/>
        </p:nvSpPr>
        <p:spPr>
          <a:xfrm>
            <a:off x="3450059" y="1896442"/>
            <a:ext cx="2300957"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Industry Data Sources</a:t>
            </a:r>
            <a:endParaRPr lang="en-US" sz="1200" dirty="0"/>
          </a:p>
        </p:txBody>
      </p:sp>
      <p:sp>
        <p:nvSpPr>
          <p:cNvPr id="8" name="Text 4"/>
          <p:cNvSpPr/>
          <p:nvPr/>
        </p:nvSpPr>
        <p:spPr>
          <a:xfrm>
            <a:off x="3450059" y="2164705"/>
            <a:ext cx="2300957" cy="1717849"/>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Clarkson Research — vessel values, fleet data, freight rates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Baltic Exchange — BDI, BDTI, BCTI, BLPG indices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Lloyd's List — shipping news and analysis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Platou (RS Platou/Clarksons) — annual shipping market report</a:t>
            </a:r>
            <a:endParaRPr lang="en-US" sz="950" dirty="0"/>
          </a:p>
        </p:txBody>
      </p:sp>
      <p:pic>
        <p:nvPicPr>
          <p:cNvPr id="9"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3252" y="1758181"/>
            <a:ext cx="2634555" cy="2262634"/>
          </a:xfrm>
          <a:prstGeom prst="rect">
            <a:avLst/>
          </a:prstGeom>
        </p:spPr>
      </p:pic>
      <p:sp>
        <p:nvSpPr>
          <p:cNvPr id="10" name="Text 5"/>
          <p:cNvSpPr/>
          <p:nvPr/>
        </p:nvSpPr>
        <p:spPr>
          <a:xfrm>
            <a:off x="6208663" y="1896442"/>
            <a:ext cx="2300883"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Regulatory &amp; Industry Bodies</a:t>
            </a:r>
            <a:endParaRPr lang="en-US" sz="1200" dirty="0"/>
          </a:p>
        </p:txBody>
      </p:sp>
      <p:sp>
        <p:nvSpPr>
          <p:cNvPr id="11" name="Text 6"/>
          <p:cNvSpPr/>
          <p:nvPr/>
        </p:nvSpPr>
        <p:spPr>
          <a:xfrm>
            <a:off x="6208663" y="2164705"/>
            <a:ext cx="2300883" cy="1476003"/>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IMO.org — regulations, conventions, decarbonization targets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BIMCO.org — standard charterparties, market intelligence</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DGShipping.gov.in — Indian maritime regulatory framework</a:t>
            </a:r>
            <a:endParaRPr lang="en-US" sz="9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spTree>
      <p:nvGrpSpPr>
        <p:cNvPr id="1" name=""/>
        <p:cNvGrpSpPr/>
        <p:nvPr/>
      </p:nvGrpSpPr>
      <p:grpSpPr>
        <a:xfrm>
          <a:off x="0" y="0"/>
          <a:ext cx="0" cy="0"/>
          <a:chOff x="0" y="0"/>
          <a:chExt cx="0" cy="0"/>
        </a:xfrm>
      </p:grpSpPr>
      <p:sp>
        <p:nvSpPr>
          <p:cNvPr id="2" name="Text 0"/>
          <p:cNvSpPr/>
          <p:nvPr/>
        </p:nvSpPr>
        <p:spPr>
          <a:xfrm>
            <a:off x="496119" y="345802"/>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Key Terminology Glossary</a:t>
            </a:r>
            <a:endParaRPr lang="en-US" sz="2400" dirty="0"/>
          </a:p>
        </p:txBody>
      </p:sp>
      <p:sp>
        <p:nvSpPr>
          <p:cNvPr id="3" name="Shape 1"/>
          <p:cNvSpPr/>
          <p:nvPr/>
        </p:nvSpPr>
        <p:spPr>
          <a:xfrm>
            <a:off x="496119" y="981373"/>
            <a:ext cx="8151763" cy="3816251"/>
          </a:xfrm>
          <a:prstGeom prst="roundRect">
            <a:avLst>
              <a:gd name="adj" fmla="val 488"/>
            </a:avLst>
          </a:prstGeom>
          <a:noFill/>
          <a:ln w="4763">
            <a:solidFill>
              <a:srgbClr val="000000">
                <a:alpha val="8000"/>
              </a:srgbClr>
            </a:solidFill>
            <a:prstDash val="solid"/>
          </a:ln>
        </p:spPr>
      </p:sp>
      <p:sp>
        <p:nvSpPr>
          <p:cNvPr id="4" name="Shape 2"/>
          <p:cNvSpPr/>
          <p:nvPr/>
        </p:nvSpPr>
        <p:spPr>
          <a:xfrm>
            <a:off x="500881" y="986135"/>
            <a:ext cx="8142238" cy="356815"/>
          </a:xfrm>
          <a:prstGeom prst="rect">
            <a:avLst/>
          </a:prstGeom>
          <a:solidFill>
            <a:srgbClr val="FFFFFF">
              <a:alpha val="4000"/>
            </a:srgbClr>
          </a:solidFill>
          <a:ln/>
        </p:spPr>
      </p:sp>
      <p:sp>
        <p:nvSpPr>
          <p:cNvPr id="5" name="Shape 3"/>
          <p:cNvSpPr/>
          <p:nvPr/>
        </p:nvSpPr>
        <p:spPr>
          <a:xfrm>
            <a:off x="500955" y="986135"/>
            <a:ext cx="2442642" cy="356815"/>
          </a:xfrm>
          <a:prstGeom prst="rect">
            <a:avLst/>
          </a:prstGeom>
          <a:solidFill>
            <a:srgbClr val="1C9770"/>
          </a:solidFill>
          <a:ln/>
        </p:spPr>
      </p:sp>
      <p:sp>
        <p:nvSpPr>
          <p:cNvPr id="6" name="Text 4"/>
          <p:cNvSpPr/>
          <p:nvPr/>
        </p:nvSpPr>
        <p:spPr>
          <a:xfrm>
            <a:off x="624929" y="1065312"/>
            <a:ext cx="2649513" cy="198462"/>
          </a:xfrm>
          <a:prstGeom prst="rect">
            <a:avLst/>
          </a:prstGeom>
          <a:noFill/>
          <a:ln/>
        </p:spPr>
        <p:txBody>
          <a:bodyPr wrap="none" lIns="0" tIns="0" rIns="0" bIns="0" rtlCol="0" anchor="t"/>
          <a:lstStyle/>
          <a:p>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Term</a:t>
            </a:r>
            <a:endParaRPr lang="en-US" sz="950" dirty="0"/>
          </a:p>
        </p:txBody>
      </p:sp>
      <p:sp>
        <p:nvSpPr>
          <p:cNvPr id="7" name="Shape 5"/>
          <p:cNvSpPr/>
          <p:nvPr/>
        </p:nvSpPr>
        <p:spPr>
          <a:xfrm>
            <a:off x="2943597" y="986135"/>
            <a:ext cx="5699522" cy="356815"/>
          </a:xfrm>
          <a:prstGeom prst="rect">
            <a:avLst/>
          </a:prstGeom>
          <a:solidFill>
            <a:srgbClr val="1C9770"/>
          </a:solidFill>
          <a:ln/>
        </p:spPr>
      </p:sp>
      <p:sp>
        <p:nvSpPr>
          <p:cNvPr id="8" name="Text 6"/>
          <p:cNvSpPr/>
          <p:nvPr/>
        </p:nvSpPr>
        <p:spPr>
          <a:xfrm>
            <a:off x="3069952" y="1065312"/>
            <a:ext cx="5906393" cy="198462"/>
          </a:xfrm>
          <a:prstGeom prst="rect">
            <a:avLst/>
          </a:prstGeom>
          <a:noFill/>
          <a:ln/>
        </p:spPr>
        <p:txBody>
          <a:bodyPr wrap="none" lIns="0" tIns="0" rIns="0" bIns="0" rtlCol="0" anchor="t"/>
          <a:lstStyle/>
          <a:p>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Definition</a:t>
            </a:r>
            <a:endParaRPr lang="en-US" sz="950" dirty="0"/>
          </a:p>
        </p:txBody>
      </p:sp>
      <p:sp>
        <p:nvSpPr>
          <p:cNvPr id="9" name="Shape 7"/>
          <p:cNvSpPr/>
          <p:nvPr/>
        </p:nvSpPr>
        <p:spPr>
          <a:xfrm>
            <a:off x="500881" y="1342951"/>
            <a:ext cx="8142238" cy="356815"/>
          </a:xfrm>
          <a:prstGeom prst="rect">
            <a:avLst/>
          </a:prstGeom>
          <a:solidFill>
            <a:srgbClr val="000000">
              <a:alpha val="4000"/>
            </a:srgbClr>
          </a:solidFill>
          <a:ln/>
        </p:spPr>
      </p:sp>
      <p:sp>
        <p:nvSpPr>
          <p:cNvPr id="10" name="Text 8"/>
          <p:cNvSpPr/>
          <p:nvPr/>
        </p:nvSpPr>
        <p:spPr>
          <a:xfrm>
            <a:off x="624929" y="1422127"/>
            <a:ext cx="2649513" cy="198462"/>
          </a:xfrm>
          <a:prstGeom prst="rect">
            <a:avLst/>
          </a:prstGeom>
          <a:noFill/>
          <a:ln/>
        </p:spPr>
        <p:txBody>
          <a:bodyPr wrap="none" lIns="0" tIns="0" rIns="0" bIns="0" rtlCol="0" anchor="t"/>
          <a:lstStyle/>
          <a:p>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DWT</a:t>
            </a:r>
            <a:endParaRPr lang="en-US" sz="950" dirty="0"/>
          </a:p>
        </p:txBody>
      </p:sp>
      <p:sp>
        <p:nvSpPr>
          <p:cNvPr id="11" name="Text 9"/>
          <p:cNvSpPr/>
          <p:nvPr/>
        </p:nvSpPr>
        <p:spPr>
          <a:xfrm>
            <a:off x="3069952" y="1422127"/>
            <a:ext cx="5906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Deadweight Tonnes — the total weight a vessel can carry including cargo, fuel, and stores</a:t>
            </a:r>
            <a:endParaRPr lang="en-US" sz="950" dirty="0"/>
          </a:p>
        </p:txBody>
      </p:sp>
      <p:sp>
        <p:nvSpPr>
          <p:cNvPr id="12" name="Shape 10"/>
          <p:cNvSpPr/>
          <p:nvPr/>
        </p:nvSpPr>
        <p:spPr>
          <a:xfrm>
            <a:off x="500881" y="1699766"/>
            <a:ext cx="8142238" cy="555278"/>
          </a:xfrm>
          <a:prstGeom prst="rect">
            <a:avLst/>
          </a:prstGeom>
          <a:solidFill>
            <a:srgbClr val="FFFFFF">
              <a:alpha val="4000"/>
            </a:srgbClr>
          </a:solidFill>
          <a:ln/>
        </p:spPr>
      </p:sp>
      <p:sp>
        <p:nvSpPr>
          <p:cNvPr id="13" name="Text 11"/>
          <p:cNvSpPr/>
          <p:nvPr/>
        </p:nvSpPr>
        <p:spPr>
          <a:xfrm>
            <a:off x="624929" y="1778943"/>
            <a:ext cx="2649513" cy="198462"/>
          </a:xfrm>
          <a:prstGeom prst="rect">
            <a:avLst/>
          </a:prstGeom>
          <a:noFill/>
          <a:ln/>
        </p:spPr>
        <p:txBody>
          <a:bodyPr wrap="none" lIns="0" tIns="0" rIns="0" bIns="0" rtlCol="0" anchor="t"/>
          <a:lstStyle/>
          <a:p>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BDI</a:t>
            </a:r>
            <a:endParaRPr lang="en-US" sz="950" dirty="0"/>
          </a:p>
        </p:txBody>
      </p:sp>
      <p:sp>
        <p:nvSpPr>
          <p:cNvPr id="14" name="Text 12"/>
          <p:cNvSpPr/>
          <p:nvPr/>
        </p:nvSpPr>
        <p:spPr>
          <a:xfrm>
            <a:off x="3069952" y="1778943"/>
            <a:ext cx="544919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Baltic Dry Index — composite freight rate benchmark for dry bulk shipping (Capesize, Panamax, Supramax)</a:t>
            </a:r>
            <a:endParaRPr lang="en-US" sz="950" dirty="0"/>
          </a:p>
        </p:txBody>
      </p:sp>
      <p:sp>
        <p:nvSpPr>
          <p:cNvPr id="15" name="Shape 13"/>
          <p:cNvSpPr/>
          <p:nvPr/>
        </p:nvSpPr>
        <p:spPr>
          <a:xfrm>
            <a:off x="500881" y="2255044"/>
            <a:ext cx="8142238" cy="356815"/>
          </a:xfrm>
          <a:prstGeom prst="rect">
            <a:avLst/>
          </a:prstGeom>
          <a:solidFill>
            <a:srgbClr val="000000">
              <a:alpha val="4000"/>
            </a:srgbClr>
          </a:solidFill>
          <a:ln/>
        </p:spPr>
      </p:sp>
      <p:sp>
        <p:nvSpPr>
          <p:cNvPr id="16" name="Text 14"/>
          <p:cNvSpPr/>
          <p:nvPr/>
        </p:nvSpPr>
        <p:spPr>
          <a:xfrm>
            <a:off x="624929" y="2334220"/>
            <a:ext cx="2649513" cy="198462"/>
          </a:xfrm>
          <a:prstGeom prst="rect">
            <a:avLst/>
          </a:prstGeom>
          <a:noFill/>
          <a:ln/>
        </p:spPr>
        <p:txBody>
          <a:bodyPr wrap="none" lIns="0" tIns="0" rIns="0" bIns="0" rtlCol="0" anchor="t"/>
          <a:lstStyle/>
          <a:p>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LTV</a:t>
            </a:r>
            <a:endParaRPr lang="en-US" sz="950" dirty="0"/>
          </a:p>
        </p:txBody>
      </p:sp>
      <p:sp>
        <p:nvSpPr>
          <p:cNvPr id="17" name="Text 15"/>
          <p:cNvSpPr/>
          <p:nvPr/>
        </p:nvSpPr>
        <p:spPr>
          <a:xfrm>
            <a:off x="3069952" y="2334220"/>
            <a:ext cx="5906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Loan-to-Value — the ratio of the loan amount to the vessel's appraised market value</a:t>
            </a:r>
            <a:endParaRPr lang="en-US" sz="950" dirty="0"/>
          </a:p>
        </p:txBody>
      </p:sp>
      <p:sp>
        <p:nvSpPr>
          <p:cNvPr id="18" name="Shape 16"/>
          <p:cNvSpPr/>
          <p:nvPr/>
        </p:nvSpPr>
        <p:spPr>
          <a:xfrm>
            <a:off x="500881" y="2611859"/>
            <a:ext cx="8142238" cy="356815"/>
          </a:xfrm>
          <a:prstGeom prst="rect">
            <a:avLst/>
          </a:prstGeom>
          <a:solidFill>
            <a:srgbClr val="FFFFFF">
              <a:alpha val="4000"/>
            </a:srgbClr>
          </a:solidFill>
          <a:ln/>
        </p:spPr>
      </p:sp>
      <p:sp>
        <p:nvSpPr>
          <p:cNvPr id="19" name="Text 17"/>
          <p:cNvSpPr/>
          <p:nvPr/>
        </p:nvSpPr>
        <p:spPr>
          <a:xfrm>
            <a:off x="624929" y="2691036"/>
            <a:ext cx="2649513" cy="198462"/>
          </a:xfrm>
          <a:prstGeom prst="rect">
            <a:avLst/>
          </a:prstGeom>
          <a:noFill/>
          <a:ln/>
        </p:spPr>
        <p:txBody>
          <a:bodyPr wrap="none" lIns="0" tIns="0" rIns="0" bIns="0" rtlCol="0" anchor="t"/>
          <a:lstStyle/>
          <a:p>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CapEx</a:t>
            </a:r>
            <a:endParaRPr lang="en-US" sz="950" dirty="0"/>
          </a:p>
        </p:txBody>
      </p:sp>
      <p:sp>
        <p:nvSpPr>
          <p:cNvPr id="20" name="Text 18"/>
          <p:cNvSpPr/>
          <p:nvPr/>
        </p:nvSpPr>
        <p:spPr>
          <a:xfrm>
            <a:off x="3069952" y="2691036"/>
            <a:ext cx="5906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Capital Expenditure — the cost of acquiring or improving a vessel; a major financing event</a:t>
            </a:r>
            <a:endParaRPr lang="en-US" sz="950" dirty="0"/>
          </a:p>
        </p:txBody>
      </p:sp>
      <p:sp>
        <p:nvSpPr>
          <p:cNvPr id="21" name="Shape 19"/>
          <p:cNvSpPr/>
          <p:nvPr/>
        </p:nvSpPr>
        <p:spPr>
          <a:xfrm>
            <a:off x="500881" y="2968675"/>
            <a:ext cx="8142238" cy="356815"/>
          </a:xfrm>
          <a:prstGeom prst="rect">
            <a:avLst/>
          </a:prstGeom>
          <a:solidFill>
            <a:srgbClr val="000000">
              <a:alpha val="4000"/>
            </a:srgbClr>
          </a:solidFill>
          <a:ln/>
        </p:spPr>
      </p:sp>
      <p:sp>
        <p:nvSpPr>
          <p:cNvPr id="22" name="Text 20"/>
          <p:cNvSpPr/>
          <p:nvPr/>
        </p:nvSpPr>
        <p:spPr>
          <a:xfrm>
            <a:off x="624929" y="3047851"/>
            <a:ext cx="2649513" cy="198462"/>
          </a:xfrm>
          <a:prstGeom prst="rect">
            <a:avLst/>
          </a:prstGeom>
          <a:noFill/>
          <a:ln/>
        </p:spPr>
        <p:txBody>
          <a:bodyPr wrap="none" lIns="0" tIns="0" rIns="0" bIns="0" rtlCol="0" anchor="t"/>
          <a:lstStyle/>
          <a:p>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OpEx</a:t>
            </a:r>
            <a:endParaRPr lang="en-US" sz="950" dirty="0"/>
          </a:p>
        </p:txBody>
      </p:sp>
      <p:sp>
        <p:nvSpPr>
          <p:cNvPr id="23" name="Text 21"/>
          <p:cNvSpPr/>
          <p:nvPr/>
        </p:nvSpPr>
        <p:spPr>
          <a:xfrm>
            <a:off x="3069952" y="3047851"/>
            <a:ext cx="5906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Operational Expenditure — daily vessel running costs: crew, maintenance, insurance, lubes</a:t>
            </a:r>
            <a:endParaRPr lang="en-US" sz="950" dirty="0"/>
          </a:p>
        </p:txBody>
      </p:sp>
      <p:sp>
        <p:nvSpPr>
          <p:cNvPr id="24" name="Shape 22"/>
          <p:cNvSpPr/>
          <p:nvPr/>
        </p:nvSpPr>
        <p:spPr>
          <a:xfrm>
            <a:off x="500881" y="3325490"/>
            <a:ext cx="8142238" cy="555278"/>
          </a:xfrm>
          <a:prstGeom prst="rect">
            <a:avLst/>
          </a:prstGeom>
          <a:solidFill>
            <a:srgbClr val="FFFFFF">
              <a:alpha val="4000"/>
            </a:srgbClr>
          </a:solidFill>
          <a:ln/>
        </p:spPr>
      </p:sp>
      <p:sp>
        <p:nvSpPr>
          <p:cNvPr id="25" name="Text 23"/>
          <p:cNvSpPr/>
          <p:nvPr/>
        </p:nvSpPr>
        <p:spPr>
          <a:xfrm>
            <a:off x="624929" y="3404667"/>
            <a:ext cx="2649513" cy="198462"/>
          </a:xfrm>
          <a:prstGeom prst="rect">
            <a:avLst/>
          </a:prstGeom>
          <a:noFill/>
          <a:ln/>
        </p:spPr>
        <p:txBody>
          <a:bodyPr wrap="none" lIns="0" tIns="0" rIns="0" bIns="0" rtlCol="0" anchor="t"/>
          <a:lstStyle/>
          <a:p>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SOFR</a:t>
            </a:r>
            <a:endParaRPr lang="en-US" sz="950" dirty="0"/>
          </a:p>
        </p:txBody>
      </p:sp>
      <p:sp>
        <p:nvSpPr>
          <p:cNvPr id="26" name="Text 24"/>
          <p:cNvSpPr/>
          <p:nvPr/>
        </p:nvSpPr>
        <p:spPr>
          <a:xfrm>
            <a:off x="3069952" y="3404667"/>
            <a:ext cx="544919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Secured Overnight Financing Rate — the benchmark interest rate replacing LIBOR for USD loans</a:t>
            </a:r>
            <a:endParaRPr lang="en-US" sz="950" dirty="0"/>
          </a:p>
        </p:txBody>
      </p:sp>
      <p:sp>
        <p:nvSpPr>
          <p:cNvPr id="27" name="Shape 25"/>
          <p:cNvSpPr/>
          <p:nvPr/>
        </p:nvSpPr>
        <p:spPr>
          <a:xfrm>
            <a:off x="500881" y="3880768"/>
            <a:ext cx="8142238" cy="555278"/>
          </a:xfrm>
          <a:prstGeom prst="rect">
            <a:avLst/>
          </a:prstGeom>
          <a:solidFill>
            <a:srgbClr val="000000">
              <a:alpha val="4000"/>
            </a:srgbClr>
          </a:solidFill>
          <a:ln/>
        </p:spPr>
      </p:sp>
      <p:sp>
        <p:nvSpPr>
          <p:cNvPr id="28" name="Text 26"/>
          <p:cNvSpPr/>
          <p:nvPr/>
        </p:nvSpPr>
        <p:spPr>
          <a:xfrm>
            <a:off x="624929" y="3959944"/>
            <a:ext cx="2649513" cy="198462"/>
          </a:xfrm>
          <a:prstGeom prst="rect">
            <a:avLst/>
          </a:prstGeom>
          <a:noFill/>
          <a:ln/>
        </p:spPr>
        <p:txBody>
          <a:bodyPr wrap="none" lIns="0" tIns="0" rIns="0" bIns="0" rtlCol="0" anchor="t"/>
          <a:lstStyle/>
          <a:p>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ECA</a:t>
            </a:r>
            <a:endParaRPr lang="en-US" sz="950" dirty="0"/>
          </a:p>
        </p:txBody>
      </p:sp>
      <p:sp>
        <p:nvSpPr>
          <p:cNvPr id="29" name="Text 27"/>
          <p:cNvSpPr/>
          <p:nvPr/>
        </p:nvSpPr>
        <p:spPr>
          <a:xfrm>
            <a:off x="3069952" y="3959944"/>
            <a:ext cx="544919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Export Credit Agency — government body providing subsidized financing for vessel construction</a:t>
            </a:r>
            <a:endParaRPr lang="en-US" sz="950" dirty="0"/>
          </a:p>
        </p:txBody>
      </p:sp>
      <p:sp>
        <p:nvSpPr>
          <p:cNvPr id="30" name="Shape 28"/>
          <p:cNvSpPr/>
          <p:nvPr/>
        </p:nvSpPr>
        <p:spPr>
          <a:xfrm>
            <a:off x="500881" y="4436046"/>
            <a:ext cx="8142238" cy="356815"/>
          </a:xfrm>
          <a:prstGeom prst="rect">
            <a:avLst/>
          </a:prstGeom>
          <a:solidFill>
            <a:srgbClr val="FFFFFF">
              <a:alpha val="4000"/>
            </a:srgbClr>
          </a:solidFill>
          <a:ln/>
        </p:spPr>
      </p:sp>
      <p:sp>
        <p:nvSpPr>
          <p:cNvPr id="31" name="Text 29"/>
          <p:cNvSpPr/>
          <p:nvPr/>
        </p:nvSpPr>
        <p:spPr>
          <a:xfrm>
            <a:off x="624929" y="4515222"/>
            <a:ext cx="2649513" cy="198462"/>
          </a:xfrm>
          <a:prstGeom prst="rect">
            <a:avLst/>
          </a:prstGeom>
          <a:noFill/>
          <a:ln/>
        </p:spPr>
        <p:txBody>
          <a:bodyPr wrap="none" lIns="0" tIns="0" rIns="0" bIns="0" rtlCol="0" anchor="t"/>
          <a:lstStyle/>
          <a:p>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P&amp;I Club</a:t>
            </a:r>
            <a:endParaRPr lang="en-US" sz="950" dirty="0"/>
          </a:p>
        </p:txBody>
      </p:sp>
      <p:sp>
        <p:nvSpPr>
          <p:cNvPr id="32" name="Text 30"/>
          <p:cNvSpPr/>
          <p:nvPr/>
        </p:nvSpPr>
        <p:spPr>
          <a:xfrm>
            <a:off x="3069952" y="4515222"/>
            <a:ext cx="5906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Protection &amp; Indemnity Club — mutual insurer covering third-party liability for shipowners</a:t>
            </a:r>
            <a:endParaRPr lang="en-US" sz="95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spTree>
      <p:nvGrpSpPr>
        <p:cNvPr id="1" name=""/>
        <p:cNvGrpSpPr/>
        <p:nvPr/>
      </p:nvGrpSpPr>
      <p:grpSpPr>
        <a:xfrm>
          <a:off x="0" y="0"/>
          <a:ext cx="0" cy="0"/>
          <a:chOff x="0" y="0"/>
          <a:chExt cx="0" cy="0"/>
        </a:xfrm>
      </p:grpSpPr>
      <p:sp>
        <p:nvSpPr>
          <p:cNvPr id="2" name="Text 0"/>
          <p:cNvSpPr/>
          <p:nvPr/>
        </p:nvSpPr>
        <p:spPr>
          <a:xfrm>
            <a:off x="496119" y="344463"/>
            <a:ext cx="8151763" cy="236265"/>
          </a:xfrm>
          <a:prstGeom prst="rect">
            <a:avLst/>
          </a:prstGeom>
          <a:noFill/>
          <a:ln/>
        </p:spPr>
        <p:txBody>
          <a:bodyPr wrap="none" lIns="0" tIns="0" rIns="0" bIns="0" rtlCol="0" anchor="t"/>
          <a:lstStyle/>
          <a:p>
            <a:pPr algn="l" indent="0" marL="0">
              <a:lnSpc>
                <a:spcPct val="104000"/>
              </a:lnSpc>
              <a:buNone/>
            </a:pPr>
            <a:r>
              <a:rPr lang="en-US" sz="1450" dirty="0">
                <a:solidFill>
                  <a:srgbClr val="030303"/>
                </a:solidFill>
                <a:latin typeface="DM Sans SemiBold" pitchFamily="34" charset="0"/>
                <a:ea typeface="DM Sans SemiBold" pitchFamily="34" charset="-122"/>
                <a:cs typeface="DM Sans SemiBold" pitchFamily="34" charset="-120"/>
              </a:rPr>
              <a:t>Visual Summary: The Shipping Finance Framework</a:t>
            </a:r>
            <a:endParaRPr lang="en-US" sz="1450" dirty="0"/>
          </a:p>
        </p:txBody>
      </p:sp>
      <p:sp>
        <p:nvSpPr>
          <p:cNvPr id="3" name="Text 1"/>
          <p:cNvSpPr/>
          <p:nvPr/>
        </p:nvSpPr>
        <p:spPr>
          <a:xfrm>
            <a:off x="496119" y="672852"/>
            <a:ext cx="8608963" cy="97334"/>
          </a:xfrm>
          <a:prstGeom prst="rect">
            <a:avLst/>
          </a:prstGeom>
          <a:noFill/>
          <a:ln/>
        </p:spPr>
        <p:txBody>
          <a:bodyPr wrap="none" lIns="0" tIns="0" rIns="0" bIns="0" rtlCol="0" anchor="t"/>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Every concept from this session connects within a unified framework. Shipping finance is the mechanism that converts capital into vessels, vessels into services, and services into global trade flows.</a:t>
            </a:r>
            <a:endParaRPr lang="en-US" sz="550" dirty="0"/>
          </a:p>
        </p:txBody>
      </p:sp>
      <p:pic>
        <p:nvPicPr>
          <p:cNvPr id="4" name="Image 0" descr="preencoded.png">    </p:cNvPr>
          <p:cNvPicPr>
            <a:picLocks noChangeAspect="1"/>
          </p:cNvPicPr>
          <p:nvPr/>
        </p:nvPicPr>
        <p:blipFill>
          <a:blip r:embed="rId1"/>
          <a:stretch>
            <a:fillRect/>
          </a:stretch>
        </p:blipFill>
        <p:spPr>
          <a:xfrm>
            <a:off x="496119" y="821978"/>
            <a:ext cx="8151763" cy="3730600"/>
          </a:xfrm>
          <a:prstGeom prst="rect">
            <a:avLst/>
          </a:prstGeom>
        </p:spPr>
      </p:pic>
      <p:sp>
        <p:nvSpPr>
          <p:cNvPr id="5" name="Text 2"/>
          <p:cNvSpPr/>
          <p:nvPr/>
        </p:nvSpPr>
        <p:spPr>
          <a:xfrm>
            <a:off x="6467310" y="1330123"/>
            <a:ext cx="1803246" cy="225406"/>
          </a:xfrm>
          <a:prstGeom prst="rect">
            <a:avLst/>
          </a:prstGeom>
          <a:noFill/>
          <a:ln/>
        </p:spPr>
        <p:txBody>
          <a:bodyPr wrap="none" lIns="0" tIns="0" rIns="0" bIns="0" rtlCol="0" anchor="t"/>
          <a:lstStyle/>
          <a:p>
            <a:pPr algn="l" indent="0" marL="0">
              <a:lnSpc>
                <a:spcPct val="104000"/>
              </a:lnSpc>
              <a:buNone/>
            </a:pPr>
            <a:r>
              <a:rPr lang="en-US" sz="1400" dirty="0">
                <a:solidFill>
                  <a:srgbClr val="464646"/>
                </a:solidFill>
                <a:latin typeface="DM Sans SemiBold" pitchFamily="34" charset="0"/>
                <a:ea typeface="DM Sans SemiBold" pitchFamily="34" charset="-122"/>
                <a:cs typeface="DM Sans SemiBold" pitchFamily="34" charset="-120"/>
              </a:rPr>
              <a:t>Shipping Markets</a:t>
            </a:r>
            <a:endParaRPr lang="en-US" sz="1400" dirty="0"/>
          </a:p>
        </p:txBody>
      </p:sp>
      <p:sp>
        <p:nvSpPr>
          <p:cNvPr id="6" name="Text 3"/>
          <p:cNvSpPr/>
          <p:nvPr/>
        </p:nvSpPr>
        <p:spPr>
          <a:xfrm>
            <a:off x="6467310" y="1619644"/>
            <a:ext cx="1987578" cy="290022"/>
          </a:xfrm>
          <a:prstGeom prst="rect">
            <a:avLst/>
          </a:prstGeom>
          <a:noFill/>
          <a:ln/>
        </p:spPr>
        <p:txBody>
          <a:bodyPr wrap="square" lIns="0" tIns="0" rIns="0" bIns="0" rtlCol="0" anchor="t">
            <a:normAutofit/>
          </a:bodyPr>
          <a:lstStyle/>
          <a:p>
            <a:pPr algn="l" indent="0" marL="0">
              <a:lnSpc>
                <a:spcPct val="84000"/>
              </a:lnSpc>
              <a:buNone/>
            </a:pPr>
            <a:r>
              <a:rPr lang="en-US" sz="1100" dirty="0">
                <a:solidFill>
                  <a:srgbClr val="464646"/>
                </a:solidFill>
                <a:latin typeface="Inter Medium" pitchFamily="34" charset="0"/>
                <a:ea typeface="Inter Medium" pitchFamily="34" charset="-122"/>
                <a:cs typeface="Inter Medium" pitchFamily="34" charset="-120"/>
              </a:rPr>
              <a:t>Freight rates, vessel supply, market cycles</a:t>
            </a:r>
            <a:endParaRPr lang="en-US" sz="1100" dirty="0"/>
          </a:p>
        </p:txBody>
      </p:sp>
      <p:sp>
        <p:nvSpPr>
          <p:cNvPr id="7" name="Text 4"/>
          <p:cNvSpPr/>
          <p:nvPr/>
        </p:nvSpPr>
        <p:spPr>
          <a:xfrm>
            <a:off x="712951" y="2483825"/>
            <a:ext cx="1803247" cy="225406"/>
          </a:xfrm>
          <a:prstGeom prst="rect">
            <a:avLst/>
          </a:prstGeom>
          <a:noFill/>
          <a:ln/>
        </p:spPr>
        <p:txBody>
          <a:bodyPr wrap="none" lIns="0" tIns="0" rIns="0" bIns="0" rtlCol="0" anchor="t"/>
          <a:lstStyle/>
          <a:p>
            <a:pPr algn="r" indent="0" marL="0">
              <a:lnSpc>
                <a:spcPct val="104000"/>
              </a:lnSpc>
              <a:buNone/>
            </a:pPr>
            <a:r>
              <a:rPr lang="en-US" sz="1400" dirty="0">
                <a:solidFill>
                  <a:srgbClr val="464646"/>
                </a:solidFill>
                <a:latin typeface="DM Sans SemiBold" pitchFamily="34" charset="0"/>
                <a:ea typeface="DM Sans SemiBold" pitchFamily="34" charset="-122"/>
                <a:cs typeface="DM Sans SemiBold" pitchFamily="34" charset="-120"/>
              </a:rPr>
              <a:t>Business Models</a:t>
            </a:r>
            <a:endParaRPr lang="en-US" sz="1400" dirty="0"/>
          </a:p>
        </p:txBody>
      </p:sp>
      <p:sp>
        <p:nvSpPr>
          <p:cNvPr id="8" name="Text 5"/>
          <p:cNvSpPr/>
          <p:nvPr/>
        </p:nvSpPr>
        <p:spPr>
          <a:xfrm>
            <a:off x="688908" y="2773346"/>
            <a:ext cx="1827290" cy="435033"/>
          </a:xfrm>
          <a:prstGeom prst="rect">
            <a:avLst/>
          </a:prstGeom>
          <a:noFill/>
          <a:ln/>
        </p:spPr>
        <p:txBody>
          <a:bodyPr wrap="square" lIns="0" tIns="0" rIns="0" bIns="0" rtlCol="0" anchor="t">
            <a:normAutofit/>
          </a:bodyPr>
          <a:lstStyle/>
          <a:p>
            <a:pPr algn="r" indent="0" marL="0">
              <a:lnSpc>
                <a:spcPct val="84000"/>
              </a:lnSpc>
              <a:buNone/>
            </a:pPr>
            <a:r>
              <a:rPr lang="en-US" sz="1100" dirty="0">
                <a:solidFill>
                  <a:srgbClr val="464646"/>
                </a:solidFill>
                <a:latin typeface="Inter Medium" pitchFamily="34" charset="0"/>
                <a:ea typeface="Inter Medium" pitchFamily="34" charset="-122"/>
                <a:cs typeface="Inter Medium" pitchFamily="34" charset="-120"/>
              </a:rPr>
              <a:t>Ownership, management, voyage/time/bareboat chartering</a:t>
            </a:r>
            <a:endParaRPr lang="en-US" sz="1100" dirty="0"/>
          </a:p>
        </p:txBody>
      </p:sp>
      <p:sp>
        <p:nvSpPr>
          <p:cNvPr id="9" name="Text 6"/>
          <p:cNvSpPr/>
          <p:nvPr/>
        </p:nvSpPr>
        <p:spPr>
          <a:xfrm>
            <a:off x="6467310" y="3189470"/>
            <a:ext cx="1803246" cy="225406"/>
          </a:xfrm>
          <a:prstGeom prst="rect">
            <a:avLst/>
          </a:prstGeom>
          <a:noFill/>
          <a:ln/>
        </p:spPr>
        <p:txBody>
          <a:bodyPr wrap="none" lIns="0" tIns="0" rIns="0" bIns="0" rtlCol="0" anchor="t"/>
          <a:lstStyle/>
          <a:p>
            <a:pPr algn="l" indent="0" marL="0">
              <a:lnSpc>
                <a:spcPct val="104000"/>
              </a:lnSpc>
              <a:buNone/>
            </a:pPr>
            <a:r>
              <a:rPr lang="en-US" sz="1400" dirty="0">
                <a:solidFill>
                  <a:srgbClr val="464646"/>
                </a:solidFill>
                <a:latin typeface="DM Sans SemiBold" pitchFamily="34" charset="0"/>
                <a:ea typeface="DM Sans SemiBold" pitchFamily="34" charset="-122"/>
                <a:cs typeface="DM Sans SemiBold" pitchFamily="34" charset="-120"/>
              </a:rPr>
              <a:t>Shipping Finance</a:t>
            </a:r>
            <a:endParaRPr lang="en-US" sz="1400" dirty="0"/>
          </a:p>
        </p:txBody>
      </p:sp>
      <p:sp>
        <p:nvSpPr>
          <p:cNvPr id="10" name="Text 7"/>
          <p:cNvSpPr/>
          <p:nvPr/>
        </p:nvSpPr>
        <p:spPr>
          <a:xfrm>
            <a:off x="6467310" y="3478991"/>
            <a:ext cx="1987578" cy="290022"/>
          </a:xfrm>
          <a:prstGeom prst="rect">
            <a:avLst/>
          </a:prstGeom>
          <a:noFill/>
          <a:ln/>
        </p:spPr>
        <p:txBody>
          <a:bodyPr wrap="square" lIns="0" tIns="0" rIns="0" bIns="0" rtlCol="0" anchor="t">
            <a:normAutofit/>
          </a:bodyPr>
          <a:lstStyle/>
          <a:p>
            <a:pPr algn="l" indent="0" marL="0">
              <a:lnSpc>
                <a:spcPct val="84000"/>
              </a:lnSpc>
              <a:buNone/>
            </a:pPr>
            <a:r>
              <a:rPr lang="en-US" sz="1100" dirty="0">
                <a:solidFill>
                  <a:srgbClr val="464646"/>
                </a:solidFill>
                <a:latin typeface="Inter Medium" pitchFamily="34" charset="0"/>
                <a:ea typeface="Inter Medium" pitchFamily="34" charset="-122"/>
                <a:cs typeface="Inter Medium" pitchFamily="34" charset="-120"/>
              </a:rPr>
              <a:t>Banks, ECAs, lessors, PE, bonds structuring capital</a:t>
            </a:r>
            <a:endParaRPr lang="en-US" sz="1100" dirty="0"/>
          </a:p>
        </p:txBody>
      </p:sp>
      <p:sp>
        <p:nvSpPr>
          <p:cNvPr id="11" name="Text 8"/>
          <p:cNvSpPr/>
          <p:nvPr/>
        </p:nvSpPr>
        <p:spPr>
          <a:xfrm>
            <a:off x="496119" y="4604370"/>
            <a:ext cx="8151763" cy="194667"/>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Each layer influences the one below it. A recession at Layer 1 ripples down to freight rate collapse at Layer 2, which destroys income at Layer 3, ultimately triggering financing stress at Layer 4. This interconnection is what makes shipping finance both challenging and intellectually rich.</a:t>
            </a:r>
            <a:endParaRPr lang="en-US" sz="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358676"/>
            <a:ext cx="8151763" cy="260449"/>
          </a:xfrm>
          <a:prstGeom prst="rect">
            <a:avLst/>
          </a:prstGeom>
          <a:noFill/>
          <a:ln/>
        </p:spPr>
        <p:txBody>
          <a:bodyPr wrap="none" lIns="0" tIns="0" rIns="0" bIns="0" rtlCol="0" anchor="t"/>
          <a:lstStyle/>
          <a:p>
            <a:pPr algn="l" indent="0" marL="0">
              <a:lnSpc>
                <a:spcPct val="104000"/>
              </a:lnSpc>
              <a:buNone/>
            </a:pPr>
            <a:r>
              <a:rPr lang="en-US" sz="1600" dirty="0">
                <a:solidFill>
                  <a:srgbClr val="030303"/>
                </a:solidFill>
                <a:latin typeface="DM Sans SemiBold" pitchFamily="34" charset="0"/>
                <a:ea typeface="DM Sans SemiBold" pitchFamily="34" charset="-122"/>
                <a:cs typeface="DM Sans SemiBold" pitchFamily="34" charset="-120"/>
              </a:rPr>
              <a:t>The Icebreaker Question</a:t>
            </a:r>
            <a:endParaRPr lang="en-US" sz="1600" dirty="0"/>
          </a:p>
        </p:txBody>
      </p:sp>
      <p:sp>
        <p:nvSpPr>
          <p:cNvPr id="3" name="Shape 1"/>
          <p:cNvSpPr/>
          <p:nvPr/>
        </p:nvSpPr>
        <p:spPr>
          <a:xfrm>
            <a:off x="496119" y="731118"/>
            <a:ext cx="9525" cy="237381"/>
          </a:xfrm>
          <a:prstGeom prst="roundRect">
            <a:avLst>
              <a:gd name="adj" fmla="val 60000"/>
            </a:avLst>
          </a:prstGeom>
          <a:solidFill>
            <a:srgbClr val="1C9770"/>
          </a:solidFill>
          <a:ln/>
        </p:spPr>
      </p:sp>
      <p:sp>
        <p:nvSpPr>
          <p:cNvPr id="4" name="Text 2"/>
          <p:cNvSpPr/>
          <p:nvPr/>
        </p:nvSpPr>
        <p:spPr>
          <a:xfrm>
            <a:off x="621134" y="794072"/>
            <a:ext cx="8483947" cy="111472"/>
          </a:xfrm>
          <a:prstGeom prst="rect">
            <a:avLst/>
          </a:prstGeom>
          <a:noFill/>
          <a:ln/>
        </p:spPr>
        <p:txBody>
          <a:bodyPr wrap="none" lIns="0" tIns="0" rIns="0" bIns="0" rtlCol="0" anchor="t"/>
          <a:lstStyle/>
          <a:p>
            <a:pPr algn="l" indent="0" marL="0">
              <a:lnSpc>
                <a:spcPct val="111000"/>
              </a:lnSpc>
              <a:buNone/>
            </a:pPr>
            <a:r>
              <a:rPr lang="en-US" sz="650" dirty="0">
                <a:solidFill>
                  <a:srgbClr val="464646"/>
                </a:solidFill>
                <a:latin typeface="Inter Medium" pitchFamily="34" charset="0"/>
                <a:ea typeface="Inter Medium" pitchFamily="34" charset="-122"/>
                <a:cs typeface="Inter Medium" pitchFamily="34" charset="-120"/>
              </a:rPr>
              <a:t>"If all ships stopped sailing today, how many days would it take before supermarkets, industries, and hospitals begin experiencing shortages?"</a:t>
            </a:r>
            <a:endParaRPr lang="en-US" sz="650" dirty="0"/>
          </a:p>
        </p:txBody>
      </p:sp>
      <p:sp>
        <p:nvSpPr>
          <p:cNvPr id="5" name="Text 3"/>
          <p:cNvSpPr/>
          <p:nvPr/>
        </p:nvSpPr>
        <p:spPr>
          <a:xfrm>
            <a:off x="496119" y="1031453"/>
            <a:ext cx="8608963" cy="111472"/>
          </a:xfrm>
          <a:prstGeom prst="rect">
            <a:avLst/>
          </a:prstGeom>
          <a:noFill/>
          <a:ln/>
        </p:spPr>
        <p:txBody>
          <a:bodyPr wrap="none" lIns="0" tIns="0" rIns="0" bIns="0" rtlCol="0" anchor="t"/>
          <a:lstStyle/>
          <a:p>
            <a:pPr algn="l" indent="0" marL="0">
              <a:lnSpc>
                <a:spcPct val="111000"/>
              </a:lnSpc>
              <a:buNone/>
            </a:pPr>
            <a:r>
              <a:rPr lang="en-US" sz="650" dirty="0">
                <a:solidFill>
                  <a:srgbClr val="464646"/>
                </a:solidFill>
                <a:latin typeface="Inter Medium" pitchFamily="34" charset="0"/>
                <a:ea typeface="Inter Medium" pitchFamily="34" charset="-122"/>
                <a:cs typeface="Inter Medium" pitchFamily="34" charset="-120"/>
              </a:rPr>
              <a:t>Take 60 seconds. Think carefully. Then consider what you had for breakfast this morning.</a:t>
            </a:r>
            <a:endParaRPr lang="en-US" sz="650" dirty="0"/>
          </a:p>
        </p:txBody>
      </p:sp>
      <p:sp>
        <p:nvSpPr>
          <p:cNvPr id="6" name="Shape 4"/>
          <p:cNvSpPr/>
          <p:nvPr/>
        </p:nvSpPr>
        <p:spPr>
          <a:xfrm>
            <a:off x="496119" y="1925985"/>
            <a:ext cx="8151763" cy="9525"/>
          </a:xfrm>
          <a:prstGeom prst="roundRect">
            <a:avLst>
              <a:gd name="adj" fmla="val 131250"/>
            </a:avLst>
          </a:prstGeom>
          <a:solidFill>
            <a:srgbClr val="D8D4D4"/>
          </a:solidFill>
          <a:ln/>
        </p:spPr>
      </p:sp>
      <p:sp>
        <p:nvSpPr>
          <p:cNvPr id="7" name="Shape 5"/>
          <p:cNvSpPr/>
          <p:nvPr/>
        </p:nvSpPr>
        <p:spPr>
          <a:xfrm>
            <a:off x="1826642" y="1675954"/>
            <a:ext cx="9525" cy="250031"/>
          </a:xfrm>
          <a:prstGeom prst="roundRect">
            <a:avLst>
              <a:gd name="adj" fmla="val 131250"/>
            </a:avLst>
          </a:prstGeom>
          <a:solidFill>
            <a:srgbClr val="D8D4D4"/>
          </a:solidFill>
          <a:ln/>
        </p:spPr>
      </p:sp>
      <p:sp>
        <p:nvSpPr>
          <p:cNvPr id="8" name="Shape 6"/>
          <p:cNvSpPr/>
          <p:nvPr/>
        </p:nvSpPr>
        <p:spPr>
          <a:xfrm>
            <a:off x="1737643" y="1832223"/>
            <a:ext cx="187523" cy="187523"/>
          </a:xfrm>
          <a:prstGeom prst="roundRect">
            <a:avLst>
              <a:gd name="adj" fmla="val 6667"/>
            </a:avLst>
          </a:prstGeom>
          <a:solidFill>
            <a:srgbClr val="F2EEEE"/>
          </a:solidFill>
          <a:ln/>
        </p:spPr>
      </p:sp>
      <p:sp>
        <p:nvSpPr>
          <p:cNvPr id="9" name="Text 7"/>
          <p:cNvSpPr/>
          <p:nvPr/>
        </p:nvSpPr>
        <p:spPr>
          <a:xfrm>
            <a:off x="1768897" y="1847850"/>
            <a:ext cx="125016" cy="156270"/>
          </a:xfrm>
          <a:prstGeom prst="rect">
            <a:avLst/>
          </a:prstGeom>
          <a:noFill/>
          <a:ln/>
        </p:spPr>
        <p:txBody>
          <a:bodyPr wrap="none" lIns="0" tIns="0" rIns="0" bIns="0" rtlCol="0" anchor="ctr"/>
          <a:lstStyle/>
          <a:p>
            <a:pPr algn="ctr" indent="0" marL="0">
              <a:lnSpc>
                <a:spcPct val="100000"/>
              </a:lnSpc>
              <a:buNone/>
            </a:pPr>
            <a:r>
              <a:rPr lang="en-US" sz="950" dirty="0">
                <a:solidFill>
                  <a:srgbClr val="464646"/>
                </a:solidFill>
                <a:latin typeface="DM Sans SemiBold" pitchFamily="34" charset="0"/>
                <a:ea typeface="DM Sans SemiBold" pitchFamily="34" charset="-122"/>
                <a:cs typeface="DM Sans SemiBold" pitchFamily="34" charset="-120"/>
              </a:rPr>
              <a:t>1</a:t>
            </a:r>
            <a:endParaRPr lang="en-US" sz="950" dirty="0"/>
          </a:p>
        </p:txBody>
      </p:sp>
      <p:sp>
        <p:nvSpPr>
          <p:cNvPr id="10" name="Text 8"/>
          <p:cNvSpPr/>
          <p:nvPr/>
        </p:nvSpPr>
        <p:spPr>
          <a:xfrm>
            <a:off x="579462" y="1205880"/>
            <a:ext cx="2503884" cy="130225"/>
          </a:xfrm>
          <a:prstGeom prst="rect">
            <a:avLst/>
          </a:prstGeom>
          <a:noFill/>
          <a:ln/>
        </p:spPr>
        <p:txBody>
          <a:bodyPr wrap="none" lIns="0" tIns="0" rIns="0" bIns="0" rtlCol="0" anchor="t"/>
          <a:lstStyle/>
          <a:p>
            <a:pPr algn="ctr" indent="0" marL="0">
              <a:lnSpc>
                <a:spcPct val="104000"/>
              </a:lnSpc>
              <a:buNone/>
            </a:pPr>
            <a:r>
              <a:rPr lang="en-US" sz="800" dirty="0">
                <a:solidFill>
                  <a:srgbClr val="464646"/>
                </a:solidFill>
                <a:latin typeface="DM Sans SemiBold" pitchFamily="34" charset="0"/>
                <a:ea typeface="DM Sans SemiBold" pitchFamily="34" charset="-122"/>
                <a:cs typeface="DM Sans SemiBold" pitchFamily="34" charset="-120"/>
              </a:rPr>
              <a:t>72 Hours</a:t>
            </a:r>
            <a:endParaRPr lang="en-US" sz="800" dirty="0"/>
          </a:p>
        </p:txBody>
      </p:sp>
      <p:sp>
        <p:nvSpPr>
          <p:cNvPr id="11" name="Text 9"/>
          <p:cNvSpPr/>
          <p:nvPr/>
        </p:nvSpPr>
        <p:spPr>
          <a:xfrm>
            <a:off x="579462" y="1369665"/>
            <a:ext cx="2503884" cy="222945"/>
          </a:xfrm>
          <a:prstGeom prst="rect">
            <a:avLst/>
          </a:prstGeom>
          <a:noFill/>
          <a:ln/>
        </p:spPr>
        <p:txBody>
          <a:bodyPr wrap="square" lIns="0" tIns="0" rIns="0" bIns="0" rtlCol="0" anchor="t">
            <a:normAutofit/>
          </a:bodyPr>
          <a:lstStyle/>
          <a:p>
            <a:pPr algn="ctr" indent="0" marL="0">
              <a:lnSpc>
                <a:spcPct val="111000"/>
              </a:lnSpc>
              <a:buNone/>
            </a:pPr>
            <a:r>
              <a:rPr lang="en-US" sz="650" dirty="0">
                <a:solidFill>
                  <a:srgbClr val="464646"/>
                </a:solidFill>
                <a:latin typeface="Inter Medium" pitchFamily="34" charset="0"/>
                <a:ea typeface="Inter Medium" pitchFamily="34" charset="-122"/>
                <a:cs typeface="Inter Medium" pitchFamily="34" charset="-120"/>
              </a:rPr>
              <a:t>Fuel supply chains begin to strain. Petroleum reserves at refineries start declining.</a:t>
            </a:r>
            <a:endParaRPr lang="en-US" sz="650" dirty="0"/>
          </a:p>
        </p:txBody>
      </p:sp>
      <p:sp>
        <p:nvSpPr>
          <p:cNvPr id="12" name="Shape 10"/>
          <p:cNvSpPr/>
          <p:nvPr/>
        </p:nvSpPr>
        <p:spPr>
          <a:xfrm>
            <a:off x="3196903" y="1925985"/>
            <a:ext cx="9525" cy="250031"/>
          </a:xfrm>
          <a:prstGeom prst="roundRect">
            <a:avLst>
              <a:gd name="adj" fmla="val 131250"/>
            </a:avLst>
          </a:prstGeom>
          <a:solidFill>
            <a:srgbClr val="D8D4D4"/>
          </a:solidFill>
          <a:ln/>
        </p:spPr>
      </p:sp>
      <p:sp>
        <p:nvSpPr>
          <p:cNvPr id="13" name="Shape 11"/>
          <p:cNvSpPr/>
          <p:nvPr/>
        </p:nvSpPr>
        <p:spPr>
          <a:xfrm>
            <a:off x="3107903" y="1832223"/>
            <a:ext cx="187523" cy="187523"/>
          </a:xfrm>
          <a:prstGeom prst="roundRect">
            <a:avLst>
              <a:gd name="adj" fmla="val 6667"/>
            </a:avLst>
          </a:prstGeom>
          <a:solidFill>
            <a:srgbClr val="F2EEEE"/>
          </a:solidFill>
          <a:ln/>
        </p:spPr>
      </p:sp>
      <p:sp>
        <p:nvSpPr>
          <p:cNvPr id="14" name="Text 12"/>
          <p:cNvSpPr/>
          <p:nvPr/>
        </p:nvSpPr>
        <p:spPr>
          <a:xfrm>
            <a:off x="3139157" y="1847850"/>
            <a:ext cx="125016" cy="156270"/>
          </a:xfrm>
          <a:prstGeom prst="rect">
            <a:avLst/>
          </a:prstGeom>
          <a:noFill/>
          <a:ln/>
        </p:spPr>
        <p:txBody>
          <a:bodyPr wrap="none" lIns="0" tIns="0" rIns="0" bIns="0" rtlCol="0" anchor="ctr"/>
          <a:lstStyle/>
          <a:p>
            <a:pPr algn="ctr" indent="0" marL="0">
              <a:lnSpc>
                <a:spcPct val="100000"/>
              </a:lnSpc>
              <a:buNone/>
            </a:pPr>
            <a:r>
              <a:rPr lang="en-US" sz="950" dirty="0">
                <a:solidFill>
                  <a:srgbClr val="464646"/>
                </a:solidFill>
                <a:latin typeface="DM Sans SemiBold" pitchFamily="34" charset="0"/>
                <a:ea typeface="DM Sans SemiBold" pitchFamily="34" charset="-122"/>
                <a:cs typeface="DM Sans SemiBold" pitchFamily="34" charset="-120"/>
              </a:rPr>
              <a:t>2</a:t>
            </a:r>
            <a:endParaRPr lang="en-US" sz="950" dirty="0"/>
          </a:p>
        </p:txBody>
      </p:sp>
      <p:sp>
        <p:nvSpPr>
          <p:cNvPr id="15" name="Text 13"/>
          <p:cNvSpPr/>
          <p:nvPr/>
        </p:nvSpPr>
        <p:spPr>
          <a:xfrm>
            <a:off x="1949723" y="2259360"/>
            <a:ext cx="2503959" cy="130225"/>
          </a:xfrm>
          <a:prstGeom prst="rect">
            <a:avLst/>
          </a:prstGeom>
          <a:noFill/>
          <a:ln/>
        </p:spPr>
        <p:txBody>
          <a:bodyPr wrap="none" lIns="0" tIns="0" rIns="0" bIns="0" rtlCol="0" anchor="t"/>
          <a:lstStyle/>
          <a:p>
            <a:pPr algn="ctr" indent="0" marL="0">
              <a:lnSpc>
                <a:spcPct val="104000"/>
              </a:lnSpc>
              <a:buNone/>
            </a:pPr>
            <a:r>
              <a:rPr lang="en-US" sz="800" dirty="0">
                <a:solidFill>
                  <a:srgbClr val="464646"/>
                </a:solidFill>
                <a:latin typeface="DM Sans SemiBold" pitchFamily="34" charset="0"/>
                <a:ea typeface="DM Sans SemiBold" pitchFamily="34" charset="-122"/>
                <a:cs typeface="DM Sans SemiBold" pitchFamily="34" charset="-120"/>
              </a:rPr>
              <a:t>5–7 Days</a:t>
            </a:r>
            <a:endParaRPr lang="en-US" sz="800" dirty="0"/>
          </a:p>
        </p:txBody>
      </p:sp>
      <p:sp>
        <p:nvSpPr>
          <p:cNvPr id="16" name="Text 14"/>
          <p:cNvSpPr/>
          <p:nvPr/>
        </p:nvSpPr>
        <p:spPr>
          <a:xfrm>
            <a:off x="1949723" y="2423145"/>
            <a:ext cx="2503959" cy="222945"/>
          </a:xfrm>
          <a:prstGeom prst="rect">
            <a:avLst/>
          </a:prstGeom>
          <a:noFill/>
          <a:ln/>
        </p:spPr>
        <p:txBody>
          <a:bodyPr wrap="square" lIns="0" tIns="0" rIns="0" bIns="0" rtlCol="0" anchor="t">
            <a:normAutofit/>
          </a:bodyPr>
          <a:lstStyle/>
          <a:p>
            <a:pPr algn="ctr" indent="0" marL="0">
              <a:lnSpc>
                <a:spcPct val="111000"/>
              </a:lnSpc>
              <a:buNone/>
            </a:pPr>
            <a:r>
              <a:rPr lang="en-US" sz="650" dirty="0">
                <a:solidFill>
                  <a:srgbClr val="464646"/>
                </a:solidFill>
                <a:latin typeface="Inter Medium" pitchFamily="34" charset="0"/>
                <a:ea typeface="Inter Medium" pitchFamily="34" charset="-122"/>
                <a:cs typeface="Inter Medium" pitchFamily="34" charset="-120"/>
              </a:rPr>
              <a:t>Fresh produce, seafood, and perishables disappear from shelves. Prices spike.</a:t>
            </a:r>
            <a:endParaRPr lang="en-US" sz="650" dirty="0"/>
          </a:p>
        </p:txBody>
      </p:sp>
      <p:sp>
        <p:nvSpPr>
          <p:cNvPr id="17" name="Shape 15"/>
          <p:cNvSpPr/>
          <p:nvPr/>
        </p:nvSpPr>
        <p:spPr>
          <a:xfrm>
            <a:off x="4567163" y="1675954"/>
            <a:ext cx="9525" cy="250031"/>
          </a:xfrm>
          <a:prstGeom prst="roundRect">
            <a:avLst>
              <a:gd name="adj" fmla="val 131250"/>
            </a:avLst>
          </a:prstGeom>
          <a:solidFill>
            <a:srgbClr val="D8D4D4"/>
          </a:solidFill>
          <a:ln/>
        </p:spPr>
      </p:sp>
      <p:sp>
        <p:nvSpPr>
          <p:cNvPr id="18" name="Shape 16"/>
          <p:cNvSpPr/>
          <p:nvPr/>
        </p:nvSpPr>
        <p:spPr>
          <a:xfrm>
            <a:off x="4478164" y="1832223"/>
            <a:ext cx="187523" cy="187523"/>
          </a:xfrm>
          <a:prstGeom prst="roundRect">
            <a:avLst>
              <a:gd name="adj" fmla="val 6667"/>
            </a:avLst>
          </a:prstGeom>
          <a:solidFill>
            <a:srgbClr val="F2EEEE"/>
          </a:solidFill>
          <a:ln/>
        </p:spPr>
      </p:sp>
      <p:sp>
        <p:nvSpPr>
          <p:cNvPr id="19" name="Text 17"/>
          <p:cNvSpPr/>
          <p:nvPr/>
        </p:nvSpPr>
        <p:spPr>
          <a:xfrm>
            <a:off x="4509418" y="1847850"/>
            <a:ext cx="125016" cy="156270"/>
          </a:xfrm>
          <a:prstGeom prst="rect">
            <a:avLst/>
          </a:prstGeom>
          <a:noFill/>
          <a:ln/>
        </p:spPr>
        <p:txBody>
          <a:bodyPr wrap="none" lIns="0" tIns="0" rIns="0" bIns="0" rtlCol="0" anchor="ctr"/>
          <a:lstStyle/>
          <a:p>
            <a:pPr algn="ctr" indent="0" marL="0">
              <a:lnSpc>
                <a:spcPct val="100000"/>
              </a:lnSpc>
              <a:buNone/>
            </a:pPr>
            <a:r>
              <a:rPr lang="en-US" sz="950" dirty="0">
                <a:solidFill>
                  <a:srgbClr val="464646"/>
                </a:solidFill>
                <a:latin typeface="DM Sans SemiBold" pitchFamily="34" charset="0"/>
                <a:ea typeface="DM Sans SemiBold" pitchFamily="34" charset="-122"/>
                <a:cs typeface="DM Sans SemiBold" pitchFamily="34" charset="-120"/>
              </a:rPr>
              <a:t>3</a:t>
            </a:r>
            <a:endParaRPr lang="en-US" sz="950" dirty="0"/>
          </a:p>
        </p:txBody>
      </p:sp>
      <p:sp>
        <p:nvSpPr>
          <p:cNvPr id="20" name="Text 18"/>
          <p:cNvSpPr/>
          <p:nvPr/>
        </p:nvSpPr>
        <p:spPr>
          <a:xfrm>
            <a:off x="3319983" y="1205880"/>
            <a:ext cx="2503959" cy="130225"/>
          </a:xfrm>
          <a:prstGeom prst="rect">
            <a:avLst/>
          </a:prstGeom>
          <a:noFill/>
          <a:ln/>
        </p:spPr>
        <p:txBody>
          <a:bodyPr wrap="none" lIns="0" tIns="0" rIns="0" bIns="0" rtlCol="0" anchor="t"/>
          <a:lstStyle/>
          <a:p>
            <a:pPr algn="ctr" indent="0" marL="0">
              <a:lnSpc>
                <a:spcPct val="104000"/>
              </a:lnSpc>
              <a:buNone/>
            </a:pPr>
            <a:r>
              <a:rPr lang="en-US" sz="800" dirty="0">
                <a:solidFill>
                  <a:srgbClr val="464646"/>
                </a:solidFill>
                <a:latin typeface="DM Sans SemiBold" pitchFamily="34" charset="0"/>
                <a:ea typeface="DM Sans SemiBold" pitchFamily="34" charset="-122"/>
                <a:cs typeface="DM Sans SemiBold" pitchFamily="34" charset="-120"/>
              </a:rPr>
              <a:t>2 Weeks</a:t>
            </a:r>
            <a:endParaRPr lang="en-US" sz="800" dirty="0"/>
          </a:p>
        </p:txBody>
      </p:sp>
      <p:sp>
        <p:nvSpPr>
          <p:cNvPr id="21" name="Text 19"/>
          <p:cNvSpPr/>
          <p:nvPr/>
        </p:nvSpPr>
        <p:spPr>
          <a:xfrm>
            <a:off x="3319983" y="1369665"/>
            <a:ext cx="2503959" cy="222945"/>
          </a:xfrm>
          <a:prstGeom prst="rect">
            <a:avLst/>
          </a:prstGeom>
          <a:noFill/>
          <a:ln/>
        </p:spPr>
        <p:txBody>
          <a:bodyPr wrap="square" lIns="0" tIns="0" rIns="0" bIns="0" rtlCol="0" anchor="t">
            <a:normAutofit/>
          </a:bodyPr>
          <a:lstStyle/>
          <a:p>
            <a:pPr algn="ctr" indent="0" marL="0">
              <a:lnSpc>
                <a:spcPct val="111000"/>
              </a:lnSpc>
              <a:buNone/>
            </a:pPr>
            <a:r>
              <a:rPr lang="en-US" sz="650" dirty="0">
                <a:solidFill>
                  <a:srgbClr val="464646"/>
                </a:solidFill>
                <a:latin typeface="Inter Medium" pitchFamily="34" charset="0"/>
                <a:ea typeface="Inter Medium" pitchFamily="34" charset="-122"/>
                <a:cs typeface="Inter Medium" pitchFamily="34" charset="-120"/>
              </a:rPr>
              <a:t>Supermarkets run out of staple goods. Electronics, clothing, and medicines go unrestocked.</a:t>
            </a:r>
            <a:endParaRPr lang="en-US" sz="650" dirty="0"/>
          </a:p>
        </p:txBody>
      </p:sp>
      <p:sp>
        <p:nvSpPr>
          <p:cNvPr id="22" name="Shape 20"/>
          <p:cNvSpPr/>
          <p:nvPr/>
        </p:nvSpPr>
        <p:spPr>
          <a:xfrm>
            <a:off x="5937498" y="1925985"/>
            <a:ext cx="9525" cy="250031"/>
          </a:xfrm>
          <a:prstGeom prst="roundRect">
            <a:avLst>
              <a:gd name="adj" fmla="val 131250"/>
            </a:avLst>
          </a:prstGeom>
          <a:solidFill>
            <a:srgbClr val="D8D4D4"/>
          </a:solidFill>
          <a:ln/>
        </p:spPr>
      </p:sp>
      <p:sp>
        <p:nvSpPr>
          <p:cNvPr id="23" name="Shape 21"/>
          <p:cNvSpPr/>
          <p:nvPr/>
        </p:nvSpPr>
        <p:spPr>
          <a:xfrm>
            <a:off x="5848499" y="1832223"/>
            <a:ext cx="187523" cy="187523"/>
          </a:xfrm>
          <a:prstGeom prst="roundRect">
            <a:avLst>
              <a:gd name="adj" fmla="val 6667"/>
            </a:avLst>
          </a:prstGeom>
          <a:solidFill>
            <a:srgbClr val="F2EEEE"/>
          </a:solidFill>
          <a:ln/>
        </p:spPr>
      </p:sp>
      <p:sp>
        <p:nvSpPr>
          <p:cNvPr id="24" name="Text 22"/>
          <p:cNvSpPr/>
          <p:nvPr/>
        </p:nvSpPr>
        <p:spPr>
          <a:xfrm>
            <a:off x="5879753" y="1847850"/>
            <a:ext cx="125016" cy="156270"/>
          </a:xfrm>
          <a:prstGeom prst="rect">
            <a:avLst/>
          </a:prstGeom>
          <a:noFill/>
          <a:ln/>
        </p:spPr>
        <p:txBody>
          <a:bodyPr wrap="none" lIns="0" tIns="0" rIns="0" bIns="0" rtlCol="0" anchor="ctr"/>
          <a:lstStyle/>
          <a:p>
            <a:pPr algn="ctr" indent="0" marL="0">
              <a:lnSpc>
                <a:spcPct val="100000"/>
              </a:lnSpc>
              <a:buNone/>
            </a:pPr>
            <a:r>
              <a:rPr lang="en-US" sz="950" dirty="0">
                <a:solidFill>
                  <a:srgbClr val="464646"/>
                </a:solidFill>
                <a:latin typeface="DM Sans SemiBold" pitchFamily="34" charset="0"/>
                <a:ea typeface="DM Sans SemiBold" pitchFamily="34" charset="-122"/>
                <a:cs typeface="DM Sans SemiBold" pitchFamily="34" charset="-120"/>
              </a:rPr>
              <a:t>4</a:t>
            </a:r>
            <a:endParaRPr lang="en-US" sz="950" dirty="0"/>
          </a:p>
        </p:txBody>
      </p:sp>
      <p:sp>
        <p:nvSpPr>
          <p:cNvPr id="25" name="Text 23"/>
          <p:cNvSpPr/>
          <p:nvPr/>
        </p:nvSpPr>
        <p:spPr>
          <a:xfrm>
            <a:off x="4690318" y="2259360"/>
            <a:ext cx="2503884" cy="130225"/>
          </a:xfrm>
          <a:prstGeom prst="rect">
            <a:avLst/>
          </a:prstGeom>
          <a:noFill/>
          <a:ln/>
        </p:spPr>
        <p:txBody>
          <a:bodyPr wrap="none" lIns="0" tIns="0" rIns="0" bIns="0" rtlCol="0" anchor="t"/>
          <a:lstStyle/>
          <a:p>
            <a:pPr algn="ctr" indent="0" marL="0">
              <a:lnSpc>
                <a:spcPct val="104000"/>
              </a:lnSpc>
              <a:buNone/>
            </a:pPr>
            <a:r>
              <a:rPr lang="en-US" sz="800" dirty="0">
                <a:solidFill>
                  <a:srgbClr val="464646"/>
                </a:solidFill>
                <a:latin typeface="DM Sans SemiBold" pitchFamily="34" charset="0"/>
                <a:ea typeface="DM Sans SemiBold" pitchFamily="34" charset="-122"/>
                <a:cs typeface="DM Sans SemiBold" pitchFamily="34" charset="-120"/>
              </a:rPr>
              <a:t>4 Weeks</a:t>
            </a:r>
            <a:endParaRPr lang="en-US" sz="800" dirty="0"/>
          </a:p>
        </p:txBody>
      </p:sp>
      <p:sp>
        <p:nvSpPr>
          <p:cNvPr id="26" name="Text 24"/>
          <p:cNvSpPr/>
          <p:nvPr/>
        </p:nvSpPr>
        <p:spPr>
          <a:xfrm>
            <a:off x="4690318" y="2423145"/>
            <a:ext cx="2503884" cy="222945"/>
          </a:xfrm>
          <a:prstGeom prst="rect">
            <a:avLst/>
          </a:prstGeom>
          <a:noFill/>
          <a:ln/>
        </p:spPr>
        <p:txBody>
          <a:bodyPr wrap="square" lIns="0" tIns="0" rIns="0" bIns="0" rtlCol="0" anchor="t">
            <a:normAutofit/>
          </a:bodyPr>
          <a:lstStyle/>
          <a:p>
            <a:pPr algn="ctr" indent="0" marL="0">
              <a:lnSpc>
                <a:spcPct val="111000"/>
              </a:lnSpc>
              <a:buNone/>
            </a:pPr>
            <a:r>
              <a:rPr lang="en-US" sz="650" dirty="0">
                <a:solidFill>
                  <a:srgbClr val="464646"/>
                </a:solidFill>
                <a:latin typeface="Inter Medium" pitchFamily="34" charset="0"/>
                <a:ea typeface="Inter Medium" pitchFamily="34" charset="-122"/>
                <a:cs typeface="Inter Medium" pitchFamily="34" charset="-120"/>
              </a:rPr>
              <a:t>Widespread fuel shortages. Factories halt production. Hospital supply chains fracture.</a:t>
            </a:r>
            <a:endParaRPr lang="en-US" sz="650" dirty="0"/>
          </a:p>
        </p:txBody>
      </p:sp>
      <p:sp>
        <p:nvSpPr>
          <p:cNvPr id="27" name="Shape 25"/>
          <p:cNvSpPr/>
          <p:nvPr/>
        </p:nvSpPr>
        <p:spPr>
          <a:xfrm>
            <a:off x="7307759" y="1675954"/>
            <a:ext cx="9525" cy="250031"/>
          </a:xfrm>
          <a:prstGeom prst="roundRect">
            <a:avLst>
              <a:gd name="adj" fmla="val 131250"/>
            </a:avLst>
          </a:prstGeom>
          <a:solidFill>
            <a:srgbClr val="D8D4D4"/>
          </a:solidFill>
          <a:ln/>
        </p:spPr>
      </p:sp>
      <p:sp>
        <p:nvSpPr>
          <p:cNvPr id="28" name="Shape 26"/>
          <p:cNvSpPr/>
          <p:nvPr/>
        </p:nvSpPr>
        <p:spPr>
          <a:xfrm>
            <a:off x="7218759" y="1832223"/>
            <a:ext cx="187523" cy="187523"/>
          </a:xfrm>
          <a:prstGeom prst="roundRect">
            <a:avLst>
              <a:gd name="adj" fmla="val 6667"/>
            </a:avLst>
          </a:prstGeom>
          <a:solidFill>
            <a:srgbClr val="F2EEEE"/>
          </a:solidFill>
          <a:ln/>
        </p:spPr>
      </p:sp>
      <p:sp>
        <p:nvSpPr>
          <p:cNvPr id="29" name="Text 27"/>
          <p:cNvSpPr/>
          <p:nvPr/>
        </p:nvSpPr>
        <p:spPr>
          <a:xfrm>
            <a:off x="7250013" y="1847850"/>
            <a:ext cx="125016" cy="156270"/>
          </a:xfrm>
          <a:prstGeom prst="rect">
            <a:avLst/>
          </a:prstGeom>
          <a:noFill/>
          <a:ln/>
        </p:spPr>
        <p:txBody>
          <a:bodyPr wrap="none" lIns="0" tIns="0" rIns="0" bIns="0" rtlCol="0" anchor="ctr"/>
          <a:lstStyle/>
          <a:p>
            <a:pPr algn="ctr" indent="0" marL="0">
              <a:lnSpc>
                <a:spcPct val="100000"/>
              </a:lnSpc>
              <a:buNone/>
            </a:pPr>
            <a:r>
              <a:rPr lang="en-US" sz="950" dirty="0">
                <a:solidFill>
                  <a:srgbClr val="464646"/>
                </a:solidFill>
                <a:latin typeface="DM Sans SemiBold" pitchFamily="34" charset="0"/>
                <a:ea typeface="DM Sans SemiBold" pitchFamily="34" charset="-122"/>
                <a:cs typeface="DM Sans SemiBold" pitchFamily="34" charset="-120"/>
              </a:rPr>
              <a:t>5</a:t>
            </a:r>
            <a:endParaRPr lang="en-US" sz="950" dirty="0"/>
          </a:p>
        </p:txBody>
      </p:sp>
      <p:sp>
        <p:nvSpPr>
          <p:cNvPr id="30" name="Text 28"/>
          <p:cNvSpPr/>
          <p:nvPr/>
        </p:nvSpPr>
        <p:spPr>
          <a:xfrm>
            <a:off x="6060579" y="1205880"/>
            <a:ext cx="2503959" cy="130225"/>
          </a:xfrm>
          <a:prstGeom prst="rect">
            <a:avLst/>
          </a:prstGeom>
          <a:noFill/>
          <a:ln/>
        </p:spPr>
        <p:txBody>
          <a:bodyPr wrap="none" lIns="0" tIns="0" rIns="0" bIns="0" rtlCol="0" anchor="t"/>
          <a:lstStyle/>
          <a:p>
            <a:pPr algn="ctr" indent="0" marL="0">
              <a:lnSpc>
                <a:spcPct val="104000"/>
              </a:lnSpc>
              <a:buNone/>
            </a:pPr>
            <a:r>
              <a:rPr lang="en-US" sz="800" dirty="0">
                <a:solidFill>
                  <a:srgbClr val="464646"/>
                </a:solidFill>
                <a:latin typeface="DM Sans SemiBold" pitchFamily="34" charset="0"/>
                <a:ea typeface="DM Sans SemiBold" pitchFamily="34" charset="-122"/>
                <a:cs typeface="DM Sans SemiBold" pitchFamily="34" charset="-120"/>
              </a:rPr>
              <a:t>3 Months</a:t>
            </a:r>
            <a:endParaRPr lang="en-US" sz="800" dirty="0"/>
          </a:p>
        </p:txBody>
      </p:sp>
      <p:sp>
        <p:nvSpPr>
          <p:cNvPr id="31" name="Text 29"/>
          <p:cNvSpPr/>
          <p:nvPr/>
        </p:nvSpPr>
        <p:spPr>
          <a:xfrm>
            <a:off x="6060579" y="1369665"/>
            <a:ext cx="2503959" cy="222945"/>
          </a:xfrm>
          <a:prstGeom prst="rect">
            <a:avLst/>
          </a:prstGeom>
          <a:noFill/>
          <a:ln/>
        </p:spPr>
        <p:txBody>
          <a:bodyPr wrap="square" lIns="0" tIns="0" rIns="0" bIns="0" rtlCol="0" anchor="t">
            <a:normAutofit/>
          </a:bodyPr>
          <a:lstStyle/>
          <a:p>
            <a:pPr algn="ctr" indent="0" marL="0">
              <a:lnSpc>
                <a:spcPct val="111000"/>
              </a:lnSpc>
              <a:buNone/>
            </a:pPr>
            <a:r>
              <a:rPr lang="en-US" sz="650" dirty="0">
                <a:solidFill>
                  <a:srgbClr val="464646"/>
                </a:solidFill>
                <a:latin typeface="Inter Medium" pitchFamily="34" charset="0"/>
                <a:ea typeface="Inter Medium" pitchFamily="34" charset="-122"/>
                <a:cs typeface="Inter Medium" pitchFamily="34" charset="-120"/>
              </a:rPr>
              <a:t>Global industrial output collapses. Famine risk emerges in import-dependent nations.</a:t>
            </a:r>
            <a:endParaRPr lang="en-US" sz="650" dirty="0"/>
          </a:p>
        </p:txBody>
      </p:sp>
      <p:sp>
        <p:nvSpPr>
          <p:cNvPr id="32" name="Shape 30"/>
          <p:cNvSpPr/>
          <p:nvPr/>
        </p:nvSpPr>
        <p:spPr>
          <a:xfrm>
            <a:off x="436141" y="2709044"/>
            <a:ext cx="4094187" cy="1120825"/>
          </a:xfrm>
          <a:prstGeom prst="roundRect">
            <a:avLst>
              <a:gd name="adj" fmla="val 1115"/>
            </a:avLst>
          </a:prstGeom>
          <a:solidFill>
            <a:srgbClr val="1C9770"/>
          </a:solidFill>
          <a:ln/>
        </p:spPr>
      </p:sp>
      <p:sp>
        <p:nvSpPr>
          <p:cNvPr id="33" name="Text 31"/>
          <p:cNvSpPr/>
          <p:nvPr/>
        </p:nvSpPr>
        <p:spPr>
          <a:xfrm>
            <a:off x="519485" y="2765003"/>
            <a:ext cx="3927500" cy="130225"/>
          </a:xfrm>
          <a:prstGeom prst="rect">
            <a:avLst/>
          </a:prstGeom>
          <a:noFill/>
          <a:ln/>
        </p:spPr>
        <p:txBody>
          <a:bodyPr wrap="none" lIns="0" tIns="0" rIns="0" bIns="0" rtlCol="0" anchor="t"/>
          <a:lstStyle/>
          <a:p>
            <a:pPr algn="l" indent="0" marL="0">
              <a:lnSpc>
                <a:spcPct val="104000"/>
              </a:lnSpc>
              <a:buNone/>
            </a:pPr>
            <a:r>
              <a:rPr lang="en-US" sz="8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800" dirty="0">
                <a:solidFill>
                  <a:srgbClr val="030303"/>
                </a:solidFill>
                <a:latin typeface="DM Sans SemiBold" pitchFamily="34" charset="0"/>
                <a:ea typeface="DM Sans SemiBold" pitchFamily="34" charset="-122"/>
                <a:cs typeface="DM Sans SemiBold" pitchFamily="34" charset="-120"/>
              </a:rPr>
              <a:t> Discussion Prompt #1</a:t>
            </a:r>
            <a:endParaRPr lang="en-US" sz="800" dirty="0"/>
          </a:p>
        </p:txBody>
      </p:sp>
      <p:sp>
        <p:nvSpPr>
          <p:cNvPr id="34" name="Text 32"/>
          <p:cNvSpPr/>
          <p:nvPr/>
        </p:nvSpPr>
        <p:spPr>
          <a:xfrm>
            <a:off x="519485" y="2951187"/>
            <a:ext cx="4384700" cy="111472"/>
          </a:xfrm>
          <a:prstGeom prst="rect">
            <a:avLst/>
          </a:prstGeom>
          <a:noFill/>
          <a:ln/>
        </p:spPr>
        <p:txBody>
          <a:bodyPr wrap="none" lIns="0" tIns="0" rIns="0" bIns="0" rtlCol="0" anchor="t"/>
          <a:lstStyle/>
          <a:p>
            <a:pPr algn="l" indent="0" marL="0">
              <a:lnSpc>
                <a:spcPct val="111000"/>
              </a:lnSpc>
              <a:buNone/>
            </a:pPr>
            <a:r>
              <a:rPr lang="en-US" sz="650" dirty="0">
                <a:solidFill>
                  <a:srgbClr val="000000"/>
                </a:solidFill>
                <a:latin typeface="Inter Medium" pitchFamily="34" charset="0"/>
                <a:ea typeface="Inter Medium" pitchFamily="34" charset="-122"/>
                <a:cs typeface="Inter Medium" pitchFamily="34" charset="-120"/>
              </a:rPr>
              <a:t>Look around the room right now. </a:t>
            </a:r>
            <a:pPr algn="l" indent="0" marL="0">
              <a:lnSpc>
                <a:spcPct val="111000"/>
              </a:lnSpc>
              <a:buNone/>
            </a:pPr>
            <a:r>
              <a:rPr lang="en-US" sz="650" b="1" dirty="0">
                <a:solidFill>
                  <a:srgbClr val="000000"/>
                </a:solidFill>
                <a:latin typeface="Inter Bold" pitchFamily="34" charset="0"/>
                <a:ea typeface="Inter Bold" pitchFamily="34" charset="-122"/>
                <a:cs typeface="Inter Bold" pitchFamily="34" charset="-120"/>
              </a:rPr>
              <a:t>List 10 items you can see that arrived by ship.</a:t>
            </a:r>
            <a:endParaRPr lang="en-US" sz="650" dirty="0"/>
          </a:p>
        </p:txBody>
      </p:sp>
      <p:sp>
        <p:nvSpPr>
          <p:cNvPr id="35" name="Text 33"/>
          <p:cNvSpPr/>
          <p:nvPr/>
        </p:nvSpPr>
        <p:spPr>
          <a:xfrm>
            <a:off x="519485" y="3113038"/>
            <a:ext cx="3927500" cy="504602"/>
          </a:xfrm>
          <a:prstGeom prst="rect">
            <a:avLst/>
          </a:prstGeom>
          <a:noFill/>
          <a:ln/>
        </p:spPr>
        <p:txBody>
          <a:bodyPr wrap="square" lIns="0" tIns="0" rIns="0" bIns="0" rtlCol="0" anchor="t">
            <a:normAutofit/>
          </a:bodyPr>
          <a:lstStyle/>
          <a:p>
            <a:pPr algn="l" marL="132080" indent="-132080">
              <a:lnSpc>
                <a:spcPct val="111000"/>
              </a:lnSpc>
              <a:buSzPct val="100000"/>
              <a:buChar char="•"/>
            </a:pPr>
            <a:r>
              <a:rPr lang="en-US" sz="650" dirty="0">
                <a:solidFill>
                  <a:srgbClr val="000000"/>
                </a:solidFill>
                <a:latin typeface="Inter Medium" pitchFamily="34" charset="0"/>
                <a:ea typeface="Inter Medium" pitchFamily="34" charset="-122"/>
                <a:cs typeface="Inter Medium" pitchFamily="34" charset="-120"/>
              </a:rPr>
              <a:t>Your phone or laptop — assembled in Asia</a:t>
            </a:r>
            <a:endParaRPr lang="en-US" sz="650" dirty="0"/>
          </a:p>
          <a:p>
            <a:pPr algn="l" marL="132080" indent="-132080">
              <a:lnSpc>
                <a:spcPct val="111000"/>
              </a:lnSpc>
              <a:buSzPct val="100000"/>
              <a:buChar char="•"/>
            </a:pPr>
            <a:r>
              <a:rPr lang="en-US" sz="650" dirty="0">
                <a:solidFill>
                  <a:srgbClr val="000000"/>
                </a:solidFill>
                <a:latin typeface="Inter Medium" pitchFamily="34" charset="0"/>
                <a:ea typeface="Inter Medium" pitchFamily="34" charset="-122"/>
                <a:cs typeface="Inter Medium" pitchFamily="34" charset="-120"/>
              </a:rPr>
              <a:t>Your clothing — likely manufactured abroad</a:t>
            </a:r>
            <a:endParaRPr lang="en-US" sz="650" dirty="0"/>
          </a:p>
          <a:p>
            <a:pPr algn="l" marL="132080" indent="-132080">
              <a:lnSpc>
                <a:spcPct val="111000"/>
              </a:lnSpc>
              <a:buSzPct val="100000"/>
              <a:buChar char="•"/>
            </a:pPr>
            <a:r>
              <a:rPr lang="en-US" sz="650" dirty="0">
                <a:solidFill>
                  <a:srgbClr val="000000"/>
                </a:solidFill>
                <a:latin typeface="Inter Medium" pitchFamily="34" charset="0"/>
                <a:ea typeface="Inter Medium" pitchFamily="34" charset="-122"/>
                <a:cs typeface="Inter Medium" pitchFamily="34" charset="-120"/>
              </a:rPr>
              <a:t>The coffee you drank this morning</a:t>
            </a:r>
            <a:endParaRPr lang="en-US" sz="650" dirty="0"/>
          </a:p>
          <a:p>
            <a:pPr algn="l" marL="132080" indent="-132080">
              <a:lnSpc>
                <a:spcPct val="111000"/>
              </a:lnSpc>
              <a:buSzPct val="100000"/>
              <a:buChar char="•"/>
            </a:pPr>
            <a:r>
              <a:rPr lang="en-US" sz="650" dirty="0">
                <a:solidFill>
                  <a:srgbClr val="000000"/>
                </a:solidFill>
                <a:latin typeface="Inter Medium" pitchFamily="34" charset="0"/>
                <a:ea typeface="Inter Medium" pitchFamily="34" charset="-122"/>
                <a:cs typeface="Inter Medium" pitchFamily="34" charset="-120"/>
              </a:rPr>
              <a:t>Furniture, textbooks, pens, cables...</a:t>
            </a:r>
            <a:endParaRPr lang="en-US" sz="650" dirty="0"/>
          </a:p>
        </p:txBody>
      </p:sp>
      <p:sp>
        <p:nvSpPr>
          <p:cNvPr id="36" name="Text 34"/>
          <p:cNvSpPr/>
          <p:nvPr/>
        </p:nvSpPr>
        <p:spPr>
          <a:xfrm>
            <a:off x="519485" y="3668018"/>
            <a:ext cx="4384700" cy="111472"/>
          </a:xfrm>
          <a:prstGeom prst="rect">
            <a:avLst/>
          </a:prstGeom>
          <a:noFill/>
          <a:ln/>
        </p:spPr>
        <p:txBody>
          <a:bodyPr wrap="none" lIns="0" tIns="0" rIns="0" bIns="0" rtlCol="0" anchor="t"/>
          <a:lstStyle/>
          <a:p>
            <a:pPr algn="l" indent="0" marL="0">
              <a:lnSpc>
                <a:spcPct val="111000"/>
              </a:lnSpc>
              <a:buNone/>
            </a:pPr>
            <a:r>
              <a:rPr lang="en-US" sz="650" dirty="0">
                <a:solidFill>
                  <a:srgbClr val="000000"/>
                </a:solidFill>
                <a:latin typeface="Inter Medium" pitchFamily="34" charset="0"/>
                <a:ea typeface="Inter Medium" pitchFamily="34" charset="-122"/>
                <a:cs typeface="Inter Medium" pitchFamily="34" charset="-120"/>
              </a:rPr>
              <a:t>Share your list with a partner. Were you surprised?</a:t>
            </a:r>
            <a:endParaRPr lang="en-US" sz="650" dirty="0"/>
          </a:p>
        </p:txBody>
      </p:sp>
      <p:sp>
        <p:nvSpPr>
          <p:cNvPr id="37" name="Text 35"/>
          <p:cNvSpPr/>
          <p:nvPr/>
        </p:nvSpPr>
        <p:spPr>
          <a:xfrm>
            <a:off x="4678412" y="2765003"/>
            <a:ext cx="3974232" cy="130225"/>
          </a:xfrm>
          <a:prstGeom prst="rect">
            <a:avLst/>
          </a:prstGeom>
          <a:noFill/>
          <a:ln/>
        </p:spPr>
        <p:txBody>
          <a:bodyPr wrap="none" lIns="0" tIns="0" rIns="0" bIns="0" rtlCol="0" anchor="t"/>
          <a:lstStyle/>
          <a:p>
            <a:pPr algn="l" indent="0" marL="0">
              <a:lnSpc>
                <a:spcPct val="104000"/>
              </a:lnSpc>
              <a:buNone/>
            </a:pPr>
            <a:r>
              <a:rPr lang="en-US" sz="8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800" dirty="0">
                <a:solidFill>
                  <a:srgbClr val="030303"/>
                </a:solidFill>
                <a:latin typeface="DM Sans SemiBold" pitchFamily="34" charset="0"/>
                <a:ea typeface="DM Sans SemiBold" pitchFamily="34" charset="-122"/>
                <a:cs typeface="DM Sans SemiBold" pitchFamily="34" charset="-120"/>
              </a:rPr>
              <a:t> Discussion Prompt #2</a:t>
            </a:r>
            <a:endParaRPr lang="en-US" sz="800" dirty="0"/>
          </a:p>
        </p:txBody>
      </p:sp>
      <p:sp>
        <p:nvSpPr>
          <p:cNvPr id="38" name="Text 36"/>
          <p:cNvSpPr/>
          <p:nvPr/>
        </p:nvSpPr>
        <p:spPr>
          <a:xfrm>
            <a:off x="4678412" y="2951187"/>
            <a:ext cx="4431432" cy="111472"/>
          </a:xfrm>
          <a:prstGeom prst="rect">
            <a:avLst/>
          </a:prstGeom>
          <a:noFill/>
          <a:ln/>
        </p:spPr>
        <p:txBody>
          <a:bodyPr wrap="none" lIns="0" tIns="0" rIns="0" bIns="0" rtlCol="0" anchor="t"/>
          <a:lstStyle/>
          <a:p>
            <a:pPr algn="l" indent="0" marL="0">
              <a:lnSpc>
                <a:spcPct val="111000"/>
              </a:lnSpc>
              <a:buNone/>
            </a:pPr>
            <a:r>
              <a:rPr lang="en-US" sz="650" b="1" dirty="0">
                <a:solidFill>
                  <a:srgbClr val="464646"/>
                </a:solidFill>
                <a:latin typeface="Inter Bold" pitchFamily="34" charset="0"/>
                <a:ea typeface="Inter Bold" pitchFamily="34" charset="-122"/>
                <a:cs typeface="Inter Bold" pitchFamily="34" charset="-120"/>
              </a:rPr>
              <a:t>Which country would be hit hardest within the first week?</a:t>
            </a:r>
            <a:pPr algn="l" indent="0" marL="0">
              <a:lnSpc>
                <a:spcPct val="111000"/>
              </a:lnSpc>
              <a:buNone/>
            </a:pPr>
            <a:r>
              <a:rPr lang="en-US" sz="650" dirty="0">
                <a:solidFill>
                  <a:srgbClr val="464646"/>
                </a:solidFill>
                <a:latin typeface="Inter Medium" pitchFamily="34" charset="0"/>
                <a:ea typeface="Inter Medium" pitchFamily="34" charset="-122"/>
                <a:cs typeface="Inter Medium" pitchFamily="34" charset="-120"/>
              </a:rPr>
              <a:t> Consider:</a:t>
            </a:r>
            <a:endParaRPr lang="en-US" sz="650" dirty="0"/>
          </a:p>
        </p:txBody>
      </p:sp>
      <p:sp>
        <p:nvSpPr>
          <p:cNvPr id="39" name="Text 37"/>
          <p:cNvSpPr/>
          <p:nvPr/>
        </p:nvSpPr>
        <p:spPr>
          <a:xfrm>
            <a:off x="4678412" y="3113038"/>
            <a:ext cx="3974232" cy="504602"/>
          </a:xfrm>
          <a:prstGeom prst="rect">
            <a:avLst/>
          </a:prstGeom>
          <a:noFill/>
          <a:ln/>
        </p:spPr>
        <p:txBody>
          <a:bodyPr wrap="square" lIns="0" tIns="0" rIns="0" bIns="0" rtlCol="0" anchor="t">
            <a:normAutofit/>
          </a:bodyPr>
          <a:lstStyle/>
          <a:p>
            <a:pPr algn="l" marL="132080" indent="-132080">
              <a:lnSpc>
                <a:spcPct val="111000"/>
              </a:lnSpc>
              <a:buSzPct val="100000"/>
              <a:buChar char="•"/>
            </a:pPr>
            <a:r>
              <a:rPr lang="en-US" sz="650" dirty="0">
                <a:solidFill>
                  <a:srgbClr val="464646"/>
                </a:solidFill>
                <a:latin typeface="Inter Medium" pitchFamily="34" charset="0"/>
                <a:ea typeface="Inter Medium" pitchFamily="34" charset="-122"/>
                <a:cs typeface="Inter Medium" pitchFamily="34" charset="-120"/>
              </a:rPr>
              <a:t>Island nations (Japan, UK, Singapore)</a:t>
            </a:r>
            <a:endParaRPr lang="en-US" sz="650" dirty="0"/>
          </a:p>
          <a:p>
            <a:pPr algn="l" marL="132080" indent="-132080">
              <a:lnSpc>
                <a:spcPct val="111000"/>
              </a:lnSpc>
              <a:buSzPct val="100000"/>
              <a:buChar char="•"/>
            </a:pPr>
            <a:r>
              <a:rPr lang="en-US" sz="650" dirty="0">
                <a:solidFill>
                  <a:srgbClr val="464646"/>
                </a:solidFill>
                <a:latin typeface="Inter Medium" pitchFamily="34" charset="0"/>
                <a:ea typeface="Inter Medium" pitchFamily="34" charset="-122"/>
                <a:cs typeface="Inter Medium" pitchFamily="34" charset="-120"/>
              </a:rPr>
              <a:t>Countries with high import dependency</a:t>
            </a:r>
            <a:endParaRPr lang="en-US" sz="650" dirty="0"/>
          </a:p>
          <a:p>
            <a:pPr algn="l" marL="132080" indent="-132080">
              <a:lnSpc>
                <a:spcPct val="111000"/>
              </a:lnSpc>
              <a:buSzPct val="100000"/>
              <a:buChar char="•"/>
            </a:pPr>
            <a:r>
              <a:rPr lang="en-US" sz="650" dirty="0">
                <a:solidFill>
                  <a:srgbClr val="464646"/>
                </a:solidFill>
                <a:latin typeface="Inter Medium" pitchFamily="34" charset="0"/>
                <a:ea typeface="Inter Medium" pitchFamily="34" charset="-122"/>
                <a:cs typeface="Inter Medium" pitchFamily="34" charset="-120"/>
              </a:rPr>
              <a:t>Nations relying on LNG or oil imports for energy</a:t>
            </a:r>
            <a:endParaRPr lang="en-US" sz="650" dirty="0"/>
          </a:p>
          <a:p>
            <a:pPr algn="l" marL="132080" indent="-132080">
              <a:lnSpc>
                <a:spcPct val="111000"/>
              </a:lnSpc>
              <a:buSzPct val="100000"/>
              <a:buChar char="•"/>
            </a:pPr>
            <a:r>
              <a:rPr lang="en-US" sz="650" dirty="0">
                <a:solidFill>
                  <a:srgbClr val="464646"/>
                </a:solidFill>
                <a:latin typeface="Inter Medium" pitchFamily="34" charset="0"/>
                <a:ea typeface="Inter Medium" pitchFamily="34" charset="-122"/>
                <a:cs typeface="Inter Medium" pitchFamily="34" charset="-120"/>
              </a:rPr>
              <a:t>Regions dependent on food imports</a:t>
            </a:r>
            <a:endParaRPr lang="en-US" sz="650" dirty="0"/>
          </a:p>
        </p:txBody>
      </p:sp>
      <p:sp>
        <p:nvSpPr>
          <p:cNvPr id="40" name="Text 38"/>
          <p:cNvSpPr/>
          <p:nvPr/>
        </p:nvSpPr>
        <p:spPr>
          <a:xfrm>
            <a:off x="4678412" y="3668018"/>
            <a:ext cx="4431432" cy="111472"/>
          </a:xfrm>
          <a:prstGeom prst="rect">
            <a:avLst/>
          </a:prstGeom>
          <a:noFill/>
          <a:ln/>
        </p:spPr>
        <p:txBody>
          <a:bodyPr wrap="none" lIns="0" tIns="0" rIns="0" bIns="0" rtlCol="0" anchor="t"/>
          <a:lstStyle/>
          <a:p>
            <a:pPr algn="l" indent="0" marL="0">
              <a:lnSpc>
                <a:spcPct val="111000"/>
              </a:lnSpc>
              <a:buNone/>
            </a:pPr>
            <a:r>
              <a:rPr lang="en-US" sz="650" dirty="0">
                <a:solidFill>
                  <a:srgbClr val="464646"/>
                </a:solidFill>
                <a:latin typeface="Inter Medium" pitchFamily="34" charset="0"/>
                <a:ea typeface="Inter Medium" pitchFamily="34" charset="-122"/>
                <a:cs typeface="Inter Medium" pitchFamily="34" charset="-120"/>
              </a:rPr>
              <a:t>What does this tell us about shipping as a geopolitical lever?</a:t>
            </a:r>
            <a:endParaRPr lang="en-US" sz="650" dirty="0"/>
          </a:p>
        </p:txBody>
      </p:sp>
      <p:sp>
        <p:nvSpPr>
          <p:cNvPr id="41" name="Shape 39"/>
          <p:cNvSpPr/>
          <p:nvPr/>
        </p:nvSpPr>
        <p:spPr>
          <a:xfrm>
            <a:off x="496119" y="3892823"/>
            <a:ext cx="8151763" cy="370954"/>
          </a:xfrm>
          <a:prstGeom prst="roundRect">
            <a:avLst>
              <a:gd name="adj" fmla="val 3370"/>
            </a:avLst>
          </a:prstGeom>
          <a:solidFill>
            <a:srgbClr val="D4F7EC"/>
          </a:solidFill>
          <a:ln/>
        </p:spPr>
      </p:sp>
      <p:pic>
        <p:nvPicPr>
          <p:cNvPr id="42" name="Image 0" descr="preencoded.png">    </p:cNvPr>
          <p:cNvPicPr>
            <a:picLocks noChangeAspect="1"/>
          </p:cNvPicPr>
          <p:nvPr/>
        </p:nvPicPr>
        <p:blipFill>
          <a:blip r:embed="rId1"/>
          <a:stretch>
            <a:fillRect/>
          </a:stretch>
        </p:blipFill>
        <p:spPr>
          <a:xfrm>
            <a:off x="579462" y="4000277"/>
            <a:ext cx="104180" cy="83344"/>
          </a:xfrm>
          <a:prstGeom prst="rect">
            <a:avLst/>
          </a:prstGeom>
        </p:spPr>
      </p:pic>
      <p:sp>
        <p:nvSpPr>
          <p:cNvPr id="43" name="Text 40"/>
          <p:cNvSpPr/>
          <p:nvPr/>
        </p:nvSpPr>
        <p:spPr>
          <a:xfrm>
            <a:off x="766986" y="3969618"/>
            <a:ext cx="7797552" cy="222945"/>
          </a:xfrm>
          <a:prstGeom prst="rect">
            <a:avLst/>
          </a:prstGeom>
          <a:noFill/>
          <a:ln/>
        </p:spPr>
        <p:txBody>
          <a:bodyPr wrap="square" lIns="0" tIns="0" rIns="0" bIns="0" rtlCol="0" anchor="t">
            <a:normAutofit/>
          </a:bodyPr>
          <a:lstStyle/>
          <a:p>
            <a:pPr algn="l" indent="0" marL="0">
              <a:lnSpc>
                <a:spcPct val="111000"/>
              </a:lnSpc>
              <a:buNone/>
            </a:pPr>
            <a:r>
              <a:rPr lang="en-US" sz="650" b="1" dirty="0">
                <a:solidFill>
                  <a:srgbClr val="000000"/>
                </a:solidFill>
                <a:latin typeface="Inter Bold" pitchFamily="34" charset="0"/>
                <a:ea typeface="Inter Bold" pitchFamily="34" charset="-122"/>
                <a:cs typeface="Inter Bold" pitchFamily="34" charset="-120"/>
              </a:rPr>
              <a:t>The Numbers:</a:t>
            </a:r>
            <a:pPr algn="l" indent="0" marL="0">
              <a:lnSpc>
                <a:spcPct val="111000"/>
              </a:lnSpc>
              <a:buNone/>
            </a:pPr>
            <a:r>
              <a:rPr lang="en-US" sz="650" dirty="0">
                <a:solidFill>
                  <a:srgbClr val="000000"/>
                </a:solidFill>
                <a:latin typeface="Inter Medium" pitchFamily="34" charset="0"/>
                <a:ea typeface="Inter Medium" pitchFamily="34" charset="-122"/>
                <a:cs typeface="Inter Medium" pitchFamily="34" charset="-120"/>
              </a:rPr>
              <a:t> Approximately </a:t>
            </a:r>
            <a:pPr algn="l" indent="0" marL="0">
              <a:lnSpc>
                <a:spcPct val="111000"/>
              </a:lnSpc>
              <a:buNone/>
            </a:pPr>
            <a:r>
              <a:rPr lang="en-US" sz="650" b="1" dirty="0">
                <a:solidFill>
                  <a:srgbClr val="000000"/>
                </a:solidFill>
                <a:latin typeface="Inter Bold" pitchFamily="34" charset="0"/>
                <a:ea typeface="Inter Bold" pitchFamily="34" charset="-122"/>
                <a:cs typeface="Inter Bold" pitchFamily="34" charset="-120"/>
              </a:rPr>
              <a:t>90% of world trade</a:t>
            </a:r>
            <a:pPr algn="l" indent="0" marL="0">
              <a:lnSpc>
                <a:spcPct val="111000"/>
              </a:lnSpc>
              <a:buNone/>
            </a:pPr>
            <a:r>
              <a:rPr lang="en-US" sz="650" dirty="0">
                <a:solidFill>
                  <a:srgbClr val="000000"/>
                </a:solidFill>
                <a:latin typeface="Inter Medium" pitchFamily="34" charset="0"/>
                <a:ea typeface="Inter Medium" pitchFamily="34" charset="-122"/>
                <a:cs typeface="Inter Medium" pitchFamily="34" charset="-120"/>
              </a:rPr>
              <a:t> moves by sea. Over </a:t>
            </a:r>
            <a:pPr algn="l" indent="0" marL="0">
              <a:lnSpc>
                <a:spcPct val="111000"/>
              </a:lnSpc>
              <a:buNone/>
            </a:pPr>
            <a:r>
              <a:rPr lang="en-US" sz="650" b="1" dirty="0">
                <a:solidFill>
                  <a:srgbClr val="000000"/>
                </a:solidFill>
                <a:latin typeface="Inter Bold" pitchFamily="34" charset="0"/>
                <a:ea typeface="Inter Bold" pitchFamily="34" charset="-122"/>
                <a:cs typeface="Inter Bold" pitchFamily="34" charset="-120"/>
              </a:rPr>
              <a:t>11 billion tonnes</a:t>
            </a:r>
            <a:pPr algn="l" indent="0" marL="0">
              <a:lnSpc>
                <a:spcPct val="111000"/>
              </a:lnSpc>
              <a:buNone/>
            </a:pPr>
            <a:r>
              <a:rPr lang="en-US" sz="650" dirty="0">
                <a:solidFill>
                  <a:srgbClr val="000000"/>
                </a:solidFill>
                <a:latin typeface="Inter Medium" pitchFamily="34" charset="0"/>
                <a:ea typeface="Inter Medium" pitchFamily="34" charset="-122"/>
                <a:cs typeface="Inter Medium" pitchFamily="34" charset="-120"/>
              </a:rPr>
              <a:t> of cargo are shipped annually. The global merchant fleet numbers more than </a:t>
            </a:r>
            <a:pPr algn="l" indent="0" marL="0">
              <a:lnSpc>
                <a:spcPct val="111000"/>
              </a:lnSpc>
              <a:buNone/>
            </a:pPr>
            <a:r>
              <a:rPr lang="en-US" sz="650" b="1" dirty="0">
                <a:solidFill>
                  <a:srgbClr val="000000"/>
                </a:solidFill>
                <a:latin typeface="Inter Bold" pitchFamily="34" charset="0"/>
                <a:ea typeface="Inter Bold" pitchFamily="34" charset="-122"/>
                <a:cs typeface="Inter Bold" pitchFamily="34" charset="-120"/>
              </a:rPr>
              <a:t>50,000 vessels</a:t>
            </a:r>
            <a:pPr algn="l" indent="0" marL="0">
              <a:lnSpc>
                <a:spcPct val="111000"/>
              </a:lnSpc>
              <a:buNone/>
            </a:pPr>
            <a:r>
              <a:rPr lang="en-US" sz="650" dirty="0">
                <a:solidFill>
                  <a:srgbClr val="000000"/>
                </a:solidFill>
                <a:latin typeface="Inter Medium" pitchFamily="34" charset="0"/>
                <a:ea typeface="Inter Medium" pitchFamily="34" charset="-122"/>
                <a:cs typeface="Inter Medium" pitchFamily="34" charset="-120"/>
              </a:rPr>
              <a:t>. Shipping finance therefore underpins the infrastructure of civilization itself — not merely commerce.</a:t>
            </a:r>
            <a:endParaRPr lang="en-US" sz="650" dirty="0"/>
          </a:p>
        </p:txBody>
      </p:sp>
      <p:sp>
        <p:nvSpPr>
          <p:cNvPr id="44" name="Text 41"/>
          <p:cNvSpPr/>
          <p:nvPr/>
        </p:nvSpPr>
        <p:spPr>
          <a:xfrm>
            <a:off x="496119" y="4347716"/>
            <a:ext cx="8151763" cy="130225"/>
          </a:xfrm>
          <a:prstGeom prst="rect">
            <a:avLst/>
          </a:prstGeom>
          <a:noFill/>
          <a:ln/>
        </p:spPr>
        <p:txBody>
          <a:bodyPr wrap="none" lIns="0" tIns="0" rIns="0" bIns="0" rtlCol="0" anchor="t"/>
          <a:lstStyle/>
          <a:p>
            <a:pPr algn="l" indent="0" marL="0">
              <a:lnSpc>
                <a:spcPct val="104000"/>
              </a:lnSpc>
              <a:buNone/>
            </a:pPr>
            <a:r>
              <a:rPr lang="en-US" sz="800" dirty="0">
                <a:solidFill>
                  <a:srgbClr val="030303"/>
                </a:solidFill>
                <a:latin typeface="DM Sans SemiBold" pitchFamily="34" charset="0"/>
                <a:ea typeface="DM Sans SemiBold" pitchFamily="34" charset="-122"/>
                <a:cs typeface="DM Sans SemiBold" pitchFamily="34" charset="-120"/>
              </a:rPr>
              <a:t>Why This Matters for Finance</a:t>
            </a:r>
            <a:endParaRPr lang="en-US" sz="800" dirty="0"/>
          </a:p>
        </p:txBody>
      </p:sp>
      <p:sp>
        <p:nvSpPr>
          <p:cNvPr id="45" name="Text 42"/>
          <p:cNvSpPr/>
          <p:nvPr/>
        </p:nvSpPr>
        <p:spPr>
          <a:xfrm>
            <a:off x="496119" y="4561880"/>
            <a:ext cx="8151763" cy="222945"/>
          </a:xfrm>
          <a:prstGeom prst="rect">
            <a:avLst/>
          </a:prstGeom>
          <a:noFill/>
          <a:ln/>
        </p:spPr>
        <p:txBody>
          <a:bodyPr wrap="square" lIns="0" tIns="0" rIns="0" bIns="0" rtlCol="0" anchor="t">
            <a:normAutofit/>
          </a:bodyPr>
          <a:lstStyle/>
          <a:p>
            <a:pPr algn="l" indent="0" marL="0">
              <a:lnSpc>
                <a:spcPct val="111000"/>
              </a:lnSpc>
              <a:buNone/>
            </a:pPr>
            <a:r>
              <a:rPr lang="en-US" sz="650" dirty="0">
                <a:solidFill>
                  <a:srgbClr val="464646"/>
                </a:solidFill>
                <a:latin typeface="Inter Medium" pitchFamily="34" charset="0"/>
                <a:ea typeface="Inter Medium" pitchFamily="34" charset="-122"/>
                <a:cs typeface="Inter Medium" pitchFamily="34" charset="-120"/>
              </a:rPr>
              <a:t>Shipping is not just logistics — it is the </a:t>
            </a:r>
            <a:pPr algn="l" indent="0" marL="0">
              <a:lnSpc>
                <a:spcPct val="111000"/>
              </a:lnSpc>
              <a:buNone/>
            </a:pPr>
            <a:r>
              <a:rPr lang="en-US" sz="650" b="1" dirty="0">
                <a:solidFill>
                  <a:srgbClr val="464646"/>
                </a:solidFill>
                <a:latin typeface="Inter Bold" pitchFamily="34" charset="0"/>
                <a:ea typeface="Inter Bold" pitchFamily="34" charset="-122"/>
                <a:cs typeface="Inter Bold" pitchFamily="34" charset="-120"/>
              </a:rPr>
              <a:t>circulatory system of the global economy</a:t>
            </a:r>
            <a:pPr algn="l" indent="0" marL="0">
              <a:lnSpc>
                <a:spcPct val="111000"/>
              </a:lnSpc>
              <a:buNone/>
            </a:pPr>
            <a:r>
              <a:rPr lang="en-US" sz="650" dirty="0">
                <a:solidFill>
                  <a:srgbClr val="464646"/>
                </a:solidFill>
                <a:latin typeface="Inter Medium" pitchFamily="34" charset="0"/>
                <a:ea typeface="Inter Medium" pitchFamily="34" charset="-122"/>
                <a:cs typeface="Inter Medium" pitchFamily="34" charset="-120"/>
              </a:rPr>
              <a:t>. Every financing decision in this industry carries systemic consequences. A vessel that cannot be financed is a supply chain that fails. Understanding shipping finance means understanding the infrastructure of world commerce itself.</a:t>
            </a:r>
            <a:endParaRPr lang="en-US" sz="6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25119" y="352127"/>
            <a:ext cx="4722763" cy="750987"/>
          </a:xfrm>
          <a:prstGeom prst="rect">
            <a:avLst/>
          </a:prstGeom>
          <a:noFill/>
          <a:ln/>
        </p:spPr>
        <p:txBody>
          <a:bodyPr wrap="square" lIns="0" tIns="0" rIns="0" bIns="0" rtlCol="0" anchor="t">
            <a:normAutofit/>
          </a:bodyPr>
          <a:lstStyle/>
          <a:p>
            <a:pPr algn="l" indent="0" marL="0">
              <a:lnSpc>
                <a:spcPct val="104000"/>
              </a:lnSpc>
              <a:buNone/>
            </a:pPr>
            <a:r>
              <a:rPr lang="en-US" sz="2350" dirty="0">
                <a:solidFill>
                  <a:srgbClr val="030303"/>
                </a:solidFill>
                <a:latin typeface="DM Sans SemiBold" pitchFamily="34" charset="0"/>
                <a:ea typeface="DM Sans SemiBold" pitchFamily="34" charset="-122"/>
                <a:cs typeface="DM Sans SemiBold" pitchFamily="34" charset="-120"/>
              </a:rPr>
              <a:t>India in the Global Shipping Context</a:t>
            </a:r>
            <a:endParaRPr lang="en-US" sz="2350" dirty="0"/>
          </a:p>
        </p:txBody>
      </p:sp>
      <p:sp>
        <p:nvSpPr>
          <p:cNvPr id="4" name="Text 1"/>
          <p:cNvSpPr/>
          <p:nvPr/>
        </p:nvSpPr>
        <p:spPr>
          <a:xfrm>
            <a:off x="3925119" y="1277689"/>
            <a:ext cx="4722763" cy="756940"/>
          </a:xfrm>
          <a:prstGeom prst="rect">
            <a:avLst/>
          </a:prstGeom>
          <a:noFill/>
          <a:ln/>
        </p:spPr>
        <p:txBody>
          <a:bodyPr wrap="square" lIns="0" tIns="0" rIns="0" bIns="0" rtlCol="0" anchor="t">
            <a:normAutofit/>
          </a:bodyPr>
          <a:lstStyle/>
          <a:p>
            <a:pPr algn="l" indent="0" marL="0">
              <a:lnSpc>
                <a:spcPct val="131000"/>
              </a:lnSpc>
              <a:buNone/>
            </a:pPr>
            <a:r>
              <a:rPr lang="en-US" sz="900" dirty="0">
                <a:solidFill>
                  <a:srgbClr val="464646"/>
                </a:solidFill>
                <a:latin typeface="Inter Medium" pitchFamily="34" charset="0"/>
                <a:ea typeface="Inter Medium" pitchFamily="34" charset="-122"/>
                <a:cs typeface="Inter Medium" pitchFamily="34" charset="-120"/>
              </a:rPr>
              <a:t>India handles approximately </a:t>
            </a:r>
            <a:pPr algn="l" indent="0" marL="0">
              <a:lnSpc>
                <a:spcPct val="131000"/>
              </a:lnSpc>
              <a:buNone/>
            </a:pPr>
            <a:r>
              <a:rPr lang="en-US" sz="900" b="1" dirty="0">
                <a:solidFill>
                  <a:srgbClr val="464646"/>
                </a:solidFill>
                <a:latin typeface="Inter Bold" pitchFamily="34" charset="0"/>
                <a:ea typeface="Inter Bold" pitchFamily="34" charset="-122"/>
                <a:cs typeface="Inter Bold" pitchFamily="34" charset="-120"/>
              </a:rPr>
              <a:t>1.5 billion tonnes of cargo</a:t>
            </a:r>
            <a:pPr algn="l" indent="0" marL="0">
              <a:lnSpc>
                <a:spcPct val="131000"/>
              </a:lnSpc>
              <a:buNone/>
            </a:pPr>
            <a:r>
              <a:rPr lang="en-US" sz="900" dirty="0">
                <a:solidFill>
                  <a:srgbClr val="464646"/>
                </a:solidFill>
                <a:latin typeface="Inter Medium" pitchFamily="34" charset="0"/>
                <a:ea typeface="Inter Medium" pitchFamily="34" charset="-122"/>
                <a:cs typeface="Inter Medium" pitchFamily="34" charset="-120"/>
              </a:rPr>
              <a:t> annually through its 12 major and 200+ minor ports. Yet India's share of the global merchant fleet remains below 2%. This gap represents both a policy challenge and an </a:t>
            </a:r>
            <a:pPr algn="l" indent="0" marL="0">
              <a:lnSpc>
                <a:spcPct val="131000"/>
              </a:lnSpc>
              <a:buNone/>
            </a:pPr>
            <a:r>
              <a:rPr lang="en-US" sz="900" b="1" dirty="0">
                <a:solidFill>
                  <a:srgbClr val="464646"/>
                </a:solidFill>
                <a:latin typeface="Inter Bold" pitchFamily="34" charset="0"/>
                <a:ea typeface="Inter Bold" pitchFamily="34" charset="-122"/>
                <a:cs typeface="Inter Bold" pitchFamily="34" charset="-120"/>
              </a:rPr>
              <a:t>investment opportunity</a:t>
            </a:r>
            <a:pPr algn="l" indent="0" marL="0">
              <a:lnSpc>
                <a:spcPct val="131000"/>
              </a:lnSpc>
              <a:buNone/>
            </a:pPr>
            <a:r>
              <a:rPr lang="en-US" sz="900" dirty="0">
                <a:solidFill>
                  <a:srgbClr val="464646"/>
                </a:solidFill>
                <a:latin typeface="Inter Medium" pitchFamily="34" charset="0"/>
                <a:ea typeface="Inter Medium" pitchFamily="34" charset="-122"/>
                <a:cs typeface="Inter Medium" pitchFamily="34" charset="-120"/>
              </a:rPr>
              <a:t> of enormous scale.</a:t>
            </a:r>
            <a:endParaRPr lang="en-US" sz="900" dirty="0"/>
          </a:p>
        </p:txBody>
      </p:sp>
      <p:sp>
        <p:nvSpPr>
          <p:cNvPr id="5" name="Shape 2"/>
          <p:cNvSpPr/>
          <p:nvPr/>
        </p:nvSpPr>
        <p:spPr>
          <a:xfrm>
            <a:off x="3925119" y="2165524"/>
            <a:ext cx="2303190" cy="1443930"/>
          </a:xfrm>
          <a:prstGeom prst="roundRect">
            <a:avLst>
              <a:gd name="adj" fmla="val 1248"/>
            </a:avLst>
          </a:prstGeom>
          <a:solidFill>
            <a:srgbClr val="F2EEEE"/>
          </a:solidFill>
          <a:ln/>
        </p:spPr>
      </p:sp>
      <p:sp>
        <p:nvSpPr>
          <p:cNvPr id="6" name="Text 3"/>
          <p:cNvSpPr/>
          <p:nvPr/>
        </p:nvSpPr>
        <p:spPr>
          <a:xfrm>
            <a:off x="4045223" y="2285628"/>
            <a:ext cx="2062981" cy="187747"/>
          </a:xfrm>
          <a:prstGeom prst="rect">
            <a:avLst/>
          </a:prstGeom>
          <a:noFill/>
          <a:ln/>
        </p:spPr>
        <p:txBody>
          <a:bodyPr wrap="none" lIns="0" tIns="0" rIns="0" bIns="0" rtlCol="0" anchor="t"/>
          <a:lstStyle/>
          <a:p>
            <a:pPr algn="l" indent="0" marL="0">
              <a:lnSpc>
                <a:spcPct val="104000"/>
              </a:lnSpc>
              <a:buNone/>
            </a:pPr>
            <a:r>
              <a:rPr lang="en-US" sz="1150" dirty="0">
                <a:solidFill>
                  <a:srgbClr val="464646"/>
                </a:solidFill>
                <a:latin typeface="DM Sans SemiBold" pitchFamily="34" charset="0"/>
                <a:ea typeface="DM Sans SemiBold" pitchFamily="34" charset="-122"/>
                <a:cs typeface="DM Sans SemiBold" pitchFamily="34" charset="-120"/>
              </a:rPr>
              <a:t>Sagarmala Programme</a:t>
            </a:r>
            <a:endParaRPr lang="en-US" sz="1150" dirty="0"/>
          </a:p>
        </p:txBody>
      </p:sp>
      <p:sp>
        <p:nvSpPr>
          <p:cNvPr id="7" name="Text 4"/>
          <p:cNvSpPr/>
          <p:nvPr/>
        </p:nvSpPr>
        <p:spPr>
          <a:xfrm>
            <a:off x="4045223" y="2543175"/>
            <a:ext cx="2062981" cy="946175"/>
          </a:xfrm>
          <a:prstGeom prst="rect">
            <a:avLst/>
          </a:prstGeom>
          <a:noFill/>
          <a:ln/>
        </p:spPr>
        <p:txBody>
          <a:bodyPr wrap="square" lIns="0" tIns="0" rIns="0" bIns="0" rtlCol="0" anchor="t">
            <a:normAutofit/>
          </a:bodyPr>
          <a:lstStyle/>
          <a:p>
            <a:pPr algn="l" indent="0" marL="0">
              <a:lnSpc>
                <a:spcPct val="131000"/>
              </a:lnSpc>
              <a:buNone/>
            </a:pPr>
            <a:r>
              <a:rPr lang="en-US" sz="900" dirty="0">
                <a:solidFill>
                  <a:srgbClr val="464646"/>
                </a:solidFill>
                <a:latin typeface="Inter Medium" pitchFamily="34" charset="0"/>
                <a:ea typeface="Inter Medium" pitchFamily="34" charset="-122"/>
                <a:cs typeface="Inter Medium" pitchFamily="34" charset="-120"/>
              </a:rPr>
              <a:t>USD 120B government initiative to modernize ports, improve port-led industrialization, and develop coastal shipping infrastructure through 2035.</a:t>
            </a:r>
            <a:endParaRPr lang="en-US" sz="900" dirty="0"/>
          </a:p>
        </p:txBody>
      </p:sp>
      <p:sp>
        <p:nvSpPr>
          <p:cNvPr id="8" name="Shape 5"/>
          <p:cNvSpPr/>
          <p:nvPr/>
        </p:nvSpPr>
        <p:spPr>
          <a:xfrm>
            <a:off x="6344692" y="2165524"/>
            <a:ext cx="2303190" cy="1443930"/>
          </a:xfrm>
          <a:prstGeom prst="roundRect">
            <a:avLst>
              <a:gd name="adj" fmla="val 1248"/>
            </a:avLst>
          </a:prstGeom>
          <a:solidFill>
            <a:srgbClr val="F2EEEE"/>
          </a:solidFill>
          <a:ln/>
        </p:spPr>
      </p:sp>
      <p:sp>
        <p:nvSpPr>
          <p:cNvPr id="9" name="Text 6"/>
          <p:cNvSpPr/>
          <p:nvPr/>
        </p:nvSpPr>
        <p:spPr>
          <a:xfrm>
            <a:off x="6464796" y="2285628"/>
            <a:ext cx="2062981" cy="187747"/>
          </a:xfrm>
          <a:prstGeom prst="rect">
            <a:avLst/>
          </a:prstGeom>
          <a:noFill/>
          <a:ln/>
        </p:spPr>
        <p:txBody>
          <a:bodyPr wrap="none" lIns="0" tIns="0" rIns="0" bIns="0" rtlCol="0" anchor="t"/>
          <a:lstStyle/>
          <a:p>
            <a:pPr algn="l" indent="0" marL="0">
              <a:lnSpc>
                <a:spcPct val="104000"/>
              </a:lnSpc>
              <a:buNone/>
            </a:pPr>
            <a:r>
              <a:rPr lang="en-US" sz="1150" dirty="0">
                <a:solidFill>
                  <a:srgbClr val="464646"/>
                </a:solidFill>
                <a:latin typeface="DM Sans SemiBold" pitchFamily="34" charset="0"/>
                <a:ea typeface="DM Sans SemiBold" pitchFamily="34" charset="-122"/>
                <a:cs typeface="DM Sans SemiBold" pitchFamily="34" charset="-120"/>
              </a:rPr>
              <a:t>Maritime India Vision 2030</a:t>
            </a:r>
            <a:endParaRPr lang="en-US" sz="1150" dirty="0"/>
          </a:p>
        </p:txBody>
      </p:sp>
      <p:sp>
        <p:nvSpPr>
          <p:cNvPr id="10" name="Text 7"/>
          <p:cNvSpPr/>
          <p:nvPr/>
        </p:nvSpPr>
        <p:spPr>
          <a:xfrm>
            <a:off x="6464796" y="2543175"/>
            <a:ext cx="2062981" cy="946175"/>
          </a:xfrm>
          <a:prstGeom prst="rect">
            <a:avLst/>
          </a:prstGeom>
          <a:noFill/>
          <a:ln/>
        </p:spPr>
        <p:txBody>
          <a:bodyPr wrap="square" lIns="0" tIns="0" rIns="0" bIns="0" rtlCol="0" anchor="t">
            <a:normAutofit/>
          </a:bodyPr>
          <a:lstStyle/>
          <a:p>
            <a:pPr algn="l" indent="0" marL="0">
              <a:lnSpc>
                <a:spcPct val="131000"/>
              </a:lnSpc>
              <a:buNone/>
            </a:pPr>
            <a:r>
              <a:rPr lang="en-US" sz="900" dirty="0">
                <a:solidFill>
                  <a:srgbClr val="464646"/>
                </a:solidFill>
                <a:latin typeface="Inter Medium" pitchFamily="34" charset="0"/>
                <a:ea typeface="Inter Medium" pitchFamily="34" charset="-122"/>
                <a:cs typeface="Inter Medium" pitchFamily="34" charset="-120"/>
              </a:rPr>
              <a:t>Targets to triple port capacity, build 23 new waterways, expand the merchant fleet, and position India among the top 10 maritime nations globally.</a:t>
            </a:r>
            <a:endParaRPr lang="en-US" sz="900" dirty="0"/>
          </a:p>
        </p:txBody>
      </p:sp>
      <p:sp>
        <p:nvSpPr>
          <p:cNvPr id="11" name="Shape 8"/>
          <p:cNvSpPr/>
          <p:nvPr/>
        </p:nvSpPr>
        <p:spPr>
          <a:xfrm>
            <a:off x="3925119" y="3725838"/>
            <a:ext cx="4722763" cy="1065461"/>
          </a:xfrm>
          <a:prstGeom prst="roundRect">
            <a:avLst>
              <a:gd name="adj" fmla="val 1692"/>
            </a:avLst>
          </a:prstGeom>
          <a:solidFill>
            <a:srgbClr val="F2EEEE"/>
          </a:solidFill>
          <a:ln/>
        </p:spPr>
      </p:sp>
      <p:sp>
        <p:nvSpPr>
          <p:cNvPr id="12" name="Text 9"/>
          <p:cNvSpPr/>
          <p:nvPr/>
        </p:nvSpPr>
        <p:spPr>
          <a:xfrm>
            <a:off x="4045223" y="3845942"/>
            <a:ext cx="4482554" cy="187747"/>
          </a:xfrm>
          <a:prstGeom prst="rect">
            <a:avLst/>
          </a:prstGeom>
          <a:noFill/>
          <a:ln/>
        </p:spPr>
        <p:txBody>
          <a:bodyPr wrap="none" lIns="0" tIns="0" rIns="0" bIns="0" rtlCol="0" anchor="t"/>
          <a:lstStyle/>
          <a:p>
            <a:pPr algn="l" indent="0" marL="0">
              <a:lnSpc>
                <a:spcPct val="104000"/>
              </a:lnSpc>
              <a:buNone/>
            </a:pPr>
            <a:r>
              <a:rPr lang="en-US" sz="1150" dirty="0">
                <a:solidFill>
                  <a:srgbClr val="464646"/>
                </a:solidFill>
                <a:latin typeface="DM Sans SemiBold" pitchFamily="34" charset="0"/>
                <a:ea typeface="DM Sans SemiBold" pitchFamily="34" charset="-122"/>
                <a:cs typeface="DM Sans SemiBold" pitchFamily="34" charset="-120"/>
              </a:rPr>
              <a:t>Shipbuilding Opportunity</a:t>
            </a:r>
            <a:endParaRPr lang="en-US" sz="1150" dirty="0"/>
          </a:p>
        </p:txBody>
      </p:sp>
      <p:sp>
        <p:nvSpPr>
          <p:cNvPr id="13" name="Text 10"/>
          <p:cNvSpPr/>
          <p:nvPr/>
        </p:nvSpPr>
        <p:spPr>
          <a:xfrm>
            <a:off x="4045223" y="4103489"/>
            <a:ext cx="4482554" cy="567705"/>
          </a:xfrm>
          <a:prstGeom prst="rect">
            <a:avLst/>
          </a:prstGeom>
          <a:noFill/>
          <a:ln/>
        </p:spPr>
        <p:txBody>
          <a:bodyPr wrap="square" lIns="0" tIns="0" rIns="0" bIns="0" rtlCol="0" anchor="t">
            <a:normAutofit/>
          </a:bodyPr>
          <a:lstStyle/>
          <a:p>
            <a:pPr algn="l" indent="0" marL="0">
              <a:lnSpc>
                <a:spcPct val="131000"/>
              </a:lnSpc>
              <a:buNone/>
            </a:pPr>
            <a:r>
              <a:rPr lang="en-US" sz="900" dirty="0">
                <a:solidFill>
                  <a:srgbClr val="464646"/>
                </a:solidFill>
                <a:latin typeface="Inter Medium" pitchFamily="34" charset="0"/>
                <a:ea typeface="Inter Medium" pitchFamily="34" charset="-122"/>
                <a:cs typeface="Inter Medium" pitchFamily="34" charset="-120"/>
              </a:rPr>
              <a:t>CSL, L&amp;T Shipbuilding, and ABG Shipyard represent India's emerging shipbuilding capacity. Government policy targets significant domestic vessel construction growth through PLI incentives.</a:t>
            </a:r>
            <a:endParaRPr lang="en-US" sz="9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spTree>
      <p:nvGrpSpPr>
        <p:cNvPr id="1" name=""/>
        <p:cNvGrpSpPr/>
        <p:nvPr/>
      </p:nvGrpSpPr>
      <p:grpSpPr>
        <a:xfrm>
          <a:off x="0" y="0"/>
          <a:ext cx="0" cy="0"/>
          <a:chOff x="0" y="0"/>
          <a:chExt cx="0" cy="0"/>
        </a:xfrm>
      </p:grpSpPr>
      <p:sp>
        <p:nvSpPr>
          <p:cNvPr id="2" name="Text 0"/>
          <p:cNvSpPr/>
          <p:nvPr/>
        </p:nvSpPr>
        <p:spPr>
          <a:xfrm>
            <a:off x="496119" y="565621"/>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The Decarbonization Imperative</a:t>
            </a:r>
            <a:endParaRPr lang="en-US" sz="2400" dirty="0"/>
          </a:p>
        </p:txBody>
      </p:sp>
      <p:pic>
        <p:nvPicPr>
          <p:cNvPr id="3" name="Image 0" descr="preencoded.png">    </p:cNvPr>
          <p:cNvPicPr>
            <a:picLocks noChangeAspect="1"/>
          </p:cNvPicPr>
          <p:nvPr/>
        </p:nvPicPr>
        <p:blipFill>
          <a:blip r:embed="rId1"/>
          <a:stretch>
            <a:fillRect/>
          </a:stretch>
        </p:blipFill>
        <p:spPr>
          <a:xfrm>
            <a:off x="496119" y="1278731"/>
            <a:ext cx="1428750" cy="1428750"/>
          </a:xfrm>
          <a:prstGeom prst="rect">
            <a:avLst/>
          </a:prstGeom>
        </p:spPr>
      </p:pic>
      <p:sp>
        <p:nvSpPr>
          <p:cNvPr id="4" name="Text 1"/>
          <p:cNvSpPr/>
          <p:nvPr/>
        </p:nvSpPr>
        <p:spPr>
          <a:xfrm>
            <a:off x="4728046" y="1263179"/>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Why This Matters for Finance</a:t>
            </a:r>
            <a:endParaRPr lang="en-US" sz="1200" dirty="0"/>
          </a:p>
        </p:txBody>
      </p:sp>
      <p:sp>
        <p:nvSpPr>
          <p:cNvPr id="5" name="Text 2"/>
          <p:cNvSpPr/>
          <p:nvPr/>
        </p:nvSpPr>
        <p:spPr>
          <a:xfrm>
            <a:off x="4728046" y="1581001"/>
            <a:ext cx="3924598"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The IMO has set targets to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reduce shipping's carbon intensity by 40% by 2030</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and achieve net-zero greenhouse gas emissions by 2050. This creates a massive forced capital replacement cycle — older, polluting vessels will be stranded assets.</a:t>
            </a:r>
            <a:endParaRPr lang="en-US" sz="950" dirty="0"/>
          </a:p>
        </p:txBody>
      </p:sp>
      <p:sp>
        <p:nvSpPr>
          <p:cNvPr id="6" name="Text 3"/>
          <p:cNvSpPr/>
          <p:nvPr/>
        </p:nvSpPr>
        <p:spPr>
          <a:xfrm>
            <a:off x="4728046" y="2498824"/>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Key Implications</a:t>
            </a:r>
            <a:endParaRPr lang="en-US" sz="1200" dirty="0"/>
          </a:p>
        </p:txBody>
      </p:sp>
      <p:sp>
        <p:nvSpPr>
          <p:cNvPr id="7" name="Text 4"/>
          <p:cNvSpPr/>
          <p:nvPr/>
        </p:nvSpPr>
        <p:spPr>
          <a:xfrm>
            <a:off x="4728046" y="2816647"/>
            <a:ext cx="3924598" cy="1717849"/>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Green ammonia, methanol, and LNG dual-fuel vessels command premium financing terms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Carbon pricing (EU ETS from 2024) directly affects operating economics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ESG-mandated lenders are restricting finance for high-emission vessels</a:t>
            </a:r>
            <a:endParaRPr lang="en-US" sz="950" dirty="0"/>
          </a:p>
          <a:p>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Green bonds and sustainability-linked loans are rapidly growing instruments</a:t>
            </a:r>
            <a:endParaRPr lang="en-US" sz="95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spTree>
      <p:nvGrpSpPr>
        <p:cNvPr id="1" name=""/>
        <p:cNvGrpSpPr/>
        <p:nvPr/>
      </p:nvGrpSpPr>
      <p:grpSpPr>
        <a:xfrm>
          <a:off x="0" y="0"/>
          <a:ext cx="0" cy="0"/>
          <a:chOff x="0" y="0"/>
          <a:chExt cx="0" cy="0"/>
        </a:xfrm>
      </p:grpSpPr>
      <p:sp>
        <p:nvSpPr>
          <p:cNvPr id="2" name="Text 0"/>
          <p:cNvSpPr/>
          <p:nvPr/>
        </p:nvSpPr>
        <p:spPr>
          <a:xfrm>
            <a:off x="496119" y="731416"/>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Career Pathways in Maritime Finance</a:t>
            </a:r>
            <a:endParaRPr lang="en-US" sz="2400" dirty="0"/>
          </a:p>
        </p:txBody>
      </p:sp>
      <p:sp>
        <p:nvSpPr>
          <p:cNvPr id="3" name="Text 1"/>
          <p:cNvSpPr/>
          <p:nvPr/>
        </p:nvSpPr>
        <p:spPr>
          <a:xfrm>
            <a:off x="496119" y="1366986"/>
            <a:ext cx="860896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This course prepares students for a wide range of specialized roles at the intersection of finance, law, and maritime operations.</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704975"/>
            <a:ext cx="310083" cy="310083"/>
          </a:xfrm>
          <a:prstGeom prst="rect">
            <a:avLst/>
          </a:prstGeom>
        </p:spPr>
      </p:pic>
      <p:sp>
        <p:nvSpPr>
          <p:cNvPr id="5" name="Text 2"/>
          <p:cNvSpPr/>
          <p:nvPr/>
        </p:nvSpPr>
        <p:spPr>
          <a:xfrm>
            <a:off x="496119" y="2170063"/>
            <a:ext cx="399834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Ship Finance Banker</a:t>
            </a:r>
            <a:endParaRPr lang="en-US" sz="1200" dirty="0"/>
          </a:p>
        </p:txBody>
      </p:sp>
      <p:sp>
        <p:nvSpPr>
          <p:cNvPr id="6" name="Text 3"/>
          <p:cNvSpPr/>
          <p:nvPr/>
        </p:nvSpPr>
        <p:spPr>
          <a:xfrm>
            <a:off x="496119" y="2438326"/>
            <a:ext cx="3998342"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Structuring and underwriting vessel acquisition loans at maritime banks such as Nordea, ABN AMRO, or SBI in India.</a:t>
            </a:r>
            <a:endParaRPr lang="en-US" sz="9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49465" y="1704975"/>
            <a:ext cx="310083" cy="310083"/>
          </a:xfrm>
          <a:prstGeom prst="rect">
            <a:avLst/>
          </a:prstGeom>
        </p:spPr>
      </p:pic>
      <p:sp>
        <p:nvSpPr>
          <p:cNvPr id="8" name="Text 4"/>
          <p:cNvSpPr/>
          <p:nvPr/>
        </p:nvSpPr>
        <p:spPr>
          <a:xfrm>
            <a:off x="4649465" y="2170063"/>
            <a:ext cx="3998416"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Maritime Private Equity</a:t>
            </a:r>
            <a:endParaRPr lang="en-US" sz="1200" dirty="0"/>
          </a:p>
        </p:txBody>
      </p:sp>
      <p:sp>
        <p:nvSpPr>
          <p:cNvPr id="9" name="Text 5"/>
          <p:cNvSpPr/>
          <p:nvPr/>
        </p:nvSpPr>
        <p:spPr>
          <a:xfrm>
            <a:off x="4649465" y="2438326"/>
            <a:ext cx="3998416"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Managing distressed vessel acquisitions, fleet growth strategies, and exit planning for shipping-focused private equity funds.</a:t>
            </a:r>
            <a:endParaRPr lang="en-US" sz="9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3083272"/>
            <a:ext cx="310083" cy="310083"/>
          </a:xfrm>
          <a:prstGeom prst="rect">
            <a:avLst/>
          </a:prstGeom>
        </p:spPr>
      </p:pic>
      <p:sp>
        <p:nvSpPr>
          <p:cNvPr id="11" name="Text 6"/>
          <p:cNvSpPr/>
          <p:nvPr/>
        </p:nvSpPr>
        <p:spPr>
          <a:xfrm>
            <a:off x="496119" y="3548360"/>
            <a:ext cx="399834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Chartering &amp; Derivatives</a:t>
            </a:r>
            <a:endParaRPr lang="en-US" sz="1200" dirty="0"/>
          </a:p>
        </p:txBody>
      </p:sp>
      <p:sp>
        <p:nvSpPr>
          <p:cNvPr id="12" name="Text 7"/>
          <p:cNvSpPr/>
          <p:nvPr/>
        </p:nvSpPr>
        <p:spPr>
          <a:xfrm>
            <a:off x="496119" y="3816623"/>
            <a:ext cx="3998342"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Trading Forward Freight Agreements (FFAs), advising on charter strategy, and managing freight rate risk for shipowners and charterers.</a:t>
            </a:r>
            <a:endParaRPr lang="en-US" sz="9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49465" y="3083272"/>
            <a:ext cx="310083" cy="310083"/>
          </a:xfrm>
          <a:prstGeom prst="rect">
            <a:avLst/>
          </a:prstGeom>
        </p:spPr>
      </p:pic>
      <p:sp>
        <p:nvSpPr>
          <p:cNvPr id="14" name="Text 8"/>
          <p:cNvSpPr/>
          <p:nvPr/>
        </p:nvSpPr>
        <p:spPr>
          <a:xfrm>
            <a:off x="4649465" y="3548360"/>
            <a:ext cx="3998416"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Corporate Treasury — Shipping Companies</a:t>
            </a:r>
            <a:endParaRPr lang="en-US" sz="1200" dirty="0"/>
          </a:p>
        </p:txBody>
      </p:sp>
      <p:sp>
        <p:nvSpPr>
          <p:cNvPr id="15" name="Text 9"/>
          <p:cNvSpPr/>
          <p:nvPr/>
        </p:nvSpPr>
        <p:spPr>
          <a:xfrm>
            <a:off x="4649465" y="3816623"/>
            <a:ext cx="3998416"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Managing debt portfolios, hedging programs, capital markets access, and investor relations for publicly listed shipping companies.</a:t>
            </a:r>
            <a:endParaRPr lang="en-US" sz="95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spTree>
      <p:nvGrpSpPr>
        <p:cNvPr id="1" name=""/>
        <p:cNvGrpSpPr/>
        <p:nvPr/>
      </p:nvGrpSpPr>
      <p:grpSpPr>
        <a:xfrm>
          <a:off x="0" y="0"/>
          <a:ext cx="0" cy="0"/>
          <a:chOff x="0" y="0"/>
          <a:chExt cx="0" cy="0"/>
        </a:xfrm>
      </p:grpSpPr>
      <p:sp>
        <p:nvSpPr>
          <p:cNvPr id="2" name="Text 0"/>
          <p:cNvSpPr/>
          <p:nvPr/>
        </p:nvSpPr>
        <p:spPr>
          <a:xfrm>
            <a:off x="496119" y="774576"/>
            <a:ext cx="8151763" cy="775097"/>
          </a:xfrm>
          <a:prstGeom prst="rect">
            <a:avLst/>
          </a:prstGeom>
          <a:noFill/>
          <a:ln/>
        </p:spPr>
        <p:txBody>
          <a:bodyPr wrap="square" lIns="0" tIns="0" rIns="0" bIns="0" rtlCol="0" anchor="t">
            <a:normAutofit/>
          </a:bodyPr>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Shipping Finance vs. Project Finance vs. Corporate Finance</a:t>
            </a:r>
            <a:endParaRPr lang="en-US" sz="2400" dirty="0"/>
          </a:p>
        </p:txBody>
      </p:sp>
      <p:sp>
        <p:nvSpPr>
          <p:cNvPr id="3" name="Shape 1"/>
          <p:cNvSpPr/>
          <p:nvPr/>
        </p:nvSpPr>
        <p:spPr>
          <a:xfrm>
            <a:off x="496119" y="1797695"/>
            <a:ext cx="8151763" cy="2571155"/>
          </a:xfrm>
          <a:prstGeom prst="roundRect">
            <a:avLst>
              <a:gd name="adj" fmla="val 724"/>
            </a:avLst>
          </a:prstGeom>
          <a:noFill/>
          <a:ln w="4763">
            <a:solidFill>
              <a:srgbClr val="000000">
                <a:alpha val="8000"/>
              </a:srgbClr>
            </a:solidFill>
            <a:prstDash val="solid"/>
          </a:ln>
        </p:spPr>
      </p:sp>
      <p:sp>
        <p:nvSpPr>
          <p:cNvPr id="4" name="Shape 2"/>
          <p:cNvSpPr/>
          <p:nvPr/>
        </p:nvSpPr>
        <p:spPr>
          <a:xfrm>
            <a:off x="496119" y="2161654"/>
            <a:ext cx="8151763" cy="7753"/>
          </a:xfrm>
          <a:prstGeom prst="rect">
            <a:avLst/>
          </a:prstGeom>
          <a:solidFill>
            <a:srgbClr val="000000">
              <a:alpha val="8000"/>
            </a:srgbClr>
          </a:solidFill>
          <a:ln/>
        </p:spPr>
      </p:sp>
      <p:sp>
        <p:nvSpPr>
          <p:cNvPr id="5" name="Shape 3"/>
          <p:cNvSpPr/>
          <p:nvPr/>
        </p:nvSpPr>
        <p:spPr>
          <a:xfrm>
            <a:off x="496119" y="2721694"/>
            <a:ext cx="8151763" cy="7753"/>
          </a:xfrm>
          <a:prstGeom prst="rect">
            <a:avLst/>
          </a:prstGeom>
          <a:solidFill>
            <a:srgbClr val="000000">
              <a:alpha val="8000"/>
            </a:srgbClr>
          </a:solidFill>
          <a:ln/>
        </p:spPr>
      </p:sp>
      <p:sp>
        <p:nvSpPr>
          <p:cNvPr id="6" name="Shape 4"/>
          <p:cNvSpPr/>
          <p:nvPr/>
        </p:nvSpPr>
        <p:spPr>
          <a:xfrm>
            <a:off x="496119" y="3083272"/>
            <a:ext cx="8151763" cy="7753"/>
          </a:xfrm>
          <a:prstGeom prst="rect">
            <a:avLst/>
          </a:prstGeom>
          <a:solidFill>
            <a:srgbClr val="000000">
              <a:alpha val="8000"/>
            </a:srgbClr>
          </a:solidFill>
          <a:ln/>
        </p:spPr>
      </p:sp>
      <p:sp>
        <p:nvSpPr>
          <p:cNvPr id="7" name="Shape 5"/>
          <p:cNvSpPr/>
          <p:nvPr/>
        </p:nvSpPr>
        <p:spPr>
          <a:xfrm>
            <a:off x="496119" y="3643312"/>
            <a:ext cx="8151763" cy="7753"/>
          </a:xfrm>
          <a:prstGeom prst="rect">
            <a:avLst/>
          </a:prstGeom>
          <a:solidFill>
            <a:srgbClr val="000000">
              <a:alpha val="8000"/>
            </a:srgbClr>
          </a:solidFill>
          <a:ln/>
        </p:spPr>
      </p:sp>
      <p:sp>
        <p:nvSpPr>
          <p:cNvPr id="8" name="Shape 6"/>
          <p:cNvSpPr/>
          <p:nvPr/>
        </p:nvSpPr>
        <p:spPr>
          <a:xfrm>
            <a:off x="496119" y="4004890"/>
            <a:ext cx="8151763" cy="7753"/>
          </a:xfrm>
          <a:prstGeom prst="rect">
            <a:avLst/>
          </a:prstGeom>
          <a:solidFill>
            <a:srgbClr val="000000">
              <a:alpha val="8000"/>
            </a:srgbClr>
          </a:solidFill>
          <a:ln/>
        </p:spPr>
      </p:sp>
      <p:sp>
        <p:nvSpPr>
          <p:cNvPr id="9" name="Shape 7"/>
          <p:cNvSpPr/>
          <p:nvPr/>
        </p:nvSpPr>
        <p:spPr>
          <a:xfrm>
            <a:off x="2536552" y="1797695"/>
            <a:ext cx="7753" cy="2571155"/>
          </a:xfrm>
          <a:prstGeom prst="rect">
            <a:avLst/>
          </a:prstGeom>
          <a:solidFill>
            <a:srgbClr val="000000">
              <a:alpha val="8000"/>
            </a:srgbClr>
          </a:solidFill>
          <a:ln/>
        </p:spPr>
      </p:sp>
      <p:sp>
        <p:nvSpPr>
          <p:cNvPr id="10" name="Shape 8"/>
          <p:cNvSpPr/>
          <p:nvPr/>
        </p:nvSpPr>
        <p:spPr>
          <a:xfrm>
            <a:off x="4572074" y="1797695"/>
            <a:ext cx="7753" cy="2571155"/>
          </a:xfrm>
          <a:prstGeom prst="rect">
            <a:avLst/>
          </a:prstGeom>
          <a:solidFill>
            <a:srgbClr val="000000">
              <a:alpha val="8000"/>
            </a:srgbClr>
          </a:solidFill>
          <a:ln/>
        </p:spPr>
      </p:sp>
      <p:sp>
        <p:nvSpPr>
          <p:cNvPr id="11" name="Shape 9"/>
          <p:cNvSpPr/>
          <p:nvPr/>
        </p:nvSpPr>
        <p:spPr>
          <a:xfrm>
            <a:off x="6607597" y="1797695"/>
            <a:ext cx="7753" cy="2571155"/>
          </a:xfrm>
          <a:prstGeom prst="rect">
            <a:avLst/>
          </a:prstGeom>
          <a:solidFill>
            <a:srgbClr val="000000">
              <a:alpha val="8000"/>
            </a:srgbClr>
          </a:solidFill>
          <a:ln/>
        </p:spPr>
      </p:sp>
      <p:sp>
        <p:nvSpPr>
          <p:cNvPr id="12" name="Shape 10"/>
          <p:cNvSpPr/>
          <p:nvPr/>
        </p:nvSpPr>
        <p:spPr>
          <a:xfrm>
            <a:off x="501030" y="1802457"/>
            <a:ext cx="2035522" cy="359197"/>
          </a:xfrm>
          <a:prstGeom prst="rect">
            <a:avLst/>
          </a:prstGeom>
          <a:solidFill>
            <a:srgbClr val="1C9770"/>
          </a:solidFill>
          <a:ln/>
        </p:spPr>
      </p:sp>
      <p:sp>
        <p:nvSpPr>
          <p:cNvPr id="13" name="Text 11"/>
          <p:cNvSpPr/>
          <p:nvPr/>
        </p:nvSpPr>
        <p:spPr>
          <a:xfrm>
            <a:off x="625004" y="1881634"/>
            <a:ext cx="2242393" cy="198462"/>
          </a:xfrm>
          <a:prstGeom prst="rect">
            <a:avLst/>
          </a:prstGeom>
          <a:noFill/>
          <a:ln/>
        </p:spPr>
        <p:txBody>
          <a:bodyPr wrap="none" lIns="0" tIns="0" rIns="0" bIns="0" rtlCol="0" anchor="t"/>
          <a:lstStyle/>
          <a:p>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Dimension</a:t>
            </a:r>
            <a:endParaRPr lang="en-US" sz="950" dirty="0"/>
          </a:p>
        </p:txBody>
      </p:sp>
      <p:sp>
        <p:nvSpPr>
          <p:cNvPr id="14" name="Shape 12"/>
          <p:cNvSpPr/>
          <p:nvPr/>
        </p:nvSpPr>
        <p:spPr>
          <a:xfrm>
            <a:off x="2536552" y="1802457"/>
            <a:ext cx="2035522" cy="359197"/>
          </a:xfrm>
          <a:prstGeom prst="rect">
            <a:avLst/>
          </a:prstGeom>
          <a:solidFill>
            <a:srgbClr val="1C9770"/>
          </a:solidFill>
          <a:ln/>
        </p:spPr>
      </p:sp>
      <p:sp>
        <p:nvSpPr>
          <p:cNvPr id="15" name="Text 13"/>
          <p:cNvSpPr/>
          <p:nvPr/>
        </p:nvSpPr>
        <p:spPr>
          <a:xfrm>
            <a:off x="2662907" y="1881634"/>
            <a:ext cx="2240012" cy="198462"/>
          </a:xfrm>
          <a:prstGeom prst="rect">
            <a:avLst/>
          </a:prstGeom>
          <a:noFill/>
          <a:ln/>
        </p:spPr>
        <p:txBody>
          <a:bodyPr wrap="none" lIns="0" tIns="0" rIns="0" bIns="0" rtlCol="0" anchor="t"/>
          <a:lstStyle/>
          <a:p>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Shipping Finance</a:t>
            </a:r>
            <a:endParaRPr lang="en-US" sz="950" dirty="0"/>
          </a:p>
        </p:txBody>
      </p:sp>
      <p:sp>
        <p:nvSpPr>
          <p:cNvPr id="16" name="Shape 14"/>
          <p:cNvSpPr/>
          <p:nvPr/>
        </p:nvSpPr>
        <p:spPr>
          <a:xfrm>
            <a:off x="4572074" y="1802457"/>
            <a:ext cx="2035522" cy="359197"/>
          </a:xfrm>
          <a:prstGeom prst="rect">
            <a:avLst/>
          </a:prstGeom>
          <a:solidFill>
            <a:srgbClr val="1C9770"/>
          </a:solidFill>
          <a:ln/>
        </p:spPr>
      </p:sp>
      <p:sp>
        <p:nvSpPr>
          <p:cNvPr id="17" name="Text 15"/>
          <p:cNvSpPr/>
          <p:nvPr/>
        </p:nvSpPr>
        <p:spPr>
          <a:xfrm>
            <a:off x="4698429" y="1881634"/>
            <a:ext cx="2240012" cy="198462"/>
          </a:xfrm>
          <a:prstGeom prst="rect">
            <a:avLst/>
          </a:prstGeom>
          <a:noFill/>
          <a:ln/>
        </p:spPr>
        <p:txBody>
          <a:bodyPr wrap="none" lIns="0" tIns="0" rIns="0" bIns="0" rtlCol="0" anchor="t"/>
          <a:lstStyle/>
          <a:p>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Project Finance</a:t>
            </a:r>
            <a:endParaRPr lang="en-US" sz="950" dirty="0"/>
          </a:p>
        </p:txBody>
      </p:sp>
      <p:sp>
        <p:nvSpPr>
          <p:cNvPr id="18" name="Shape 16"/>
          <p:cNvSpPr/>
          <p:nvPr/>
        </p:nvSpPr>
        <p:spPr>
          <a:xfrm>
            <a:off x="6607597" y="1802457"/>
            <a:ext cx="2035522" cy="359197"/>
          </a:xfrm>
          <a:prstGeom prst="rect">
            <a:avLst/>
          </a:prstGeom>
          <a:solidFill>
            <a:srgbClr val="1C9770"/>
          </a:solidFill>
          <a:ln/>
        </p:spPr>
      </p:sp>
      <p:sp>
        <p:nvSpPr>
          <p:cNvPr id="19" name="Text 17"/>
          <p:cNvSpPr/>
          <p:nvPr/>
        </p:nvSpPr>
        <p:spPr>
          <a:xfrm>
            <a:off x="6733952" y="1881634"/>
            <a:ext cx="2242393" cy="198462"/>
          </a:xfrm>
          <a:prstGeom prst="rect">
            <a:avLst/>
          </a:prstGeom>
          <a:noFill/>
          <a:ln/>
        </p:spPr>
        <p:txBody>
          <a:bodyPr wrap="none" lIns="0" tIns="0" rIns="0" bIns="0" rtlCol="0" anchor="t"/>
          <a:lstStyle/>
          <a:p>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Corporate Finance</a:t>
            </a:r>
            <a:endParaRPr lang="en-US" sz="950" dirty="0"/>
          </a:p>
        </p:txBody>
      </p:sp>
      <p:sp>
        <p:nvSpPr>
          <p:cNvPr id="20" name="Text 18"/>
          <p:cNvSpPr/>
          <p:nvPr/>
        </p:nvSpPr>
        <p:spPr>
          <a:xfrm>
            <a:off x="625004" y="2243212"/>
            <a:ext cx="2242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Primary Security</a:t>
            </a:r>
            <a:endParaRPr lang="en-US" sz="950" dirty="0"/>
          </a:p>
        </p:txBody>
      </p:sp>
      <p:sp>
        <p:nvSpPr>
          <p:cNvPr id="21" name="Text 19"/>
          <p:cNvSpPr/>
          <p:nvPr/>
        </p:nvSpPr>
        <p:spPr>
          <a:xfrm>
            <a:off x="2662907" y="2243212"/>
            <a:ext cx="1782812"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Vessel mortgage + earnings assignment</a:t>
            </a:r>
            <a:endParaRPr lang="en-US" sz="950" dirty="0"/>
          </a:p>
        </p:txBody>
      </p:sp>
      <p:sp>
        <p:nvSpPr>
          <p:cNvPr id="22" name="Text 20"/>
          <p:cNvSpPr/>
          <p:nvPr/>
        </p:nvSpPr>
        <p:spPr>
          <a:xfrm>
            <a:off x="4698429" y="2243212"/>
            <a:ext cx="2240012"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Project assets + cash flows</a:t>
            </a:r>
            <a:endParaRPr lang="en-US" sz="950" dirty="0"/>
          </a:p>
        </p:txBody>
      </p:sp>
      <p:sp>
        <p:nvSpPr>
          <p:cNvPr id="23" name="Text 21"/>
          <p:cNvSpPr/>
          <p:nvPr/>
        </p:nvSpPr>
        <p:spPr>
          <a:xfrm>
            <a:off x="6733952" y="2243212"/>
            <a:ext cx="178519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Balance sheet / corporate guarantee</a:t>
            </a:r>
            <a:endParaRPr lang="en-US" sz="950" dirty="0"/>
          </a:p>
        </p:txBody>
      </p:sp>
      <p:sp>
        <p:nvSpPr>
          <p:cNvPr id="24" name="Text 22"/>
          <p:cNvSpPr/>
          <p:nvPr/>
        </p:nvSpPr>
        <p:spPr>
          <a:xfrm>
            <a:off x="625004" y="2803252"/>
            <a:ext cx="2242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Revenue Visibility</a:t>
            </a:r>
            <a:endParaRPr lang="en-US" sz="950" dirty="0"/>
          </a:p>
        </p:txBody>
      </p:sp>
      <p:sp>
        <p:nvSpPr>
          <p:cNvPr id="25" name="Text 23"/>
          <p:cNvSpPr/>
          <p:nvPr/>
        </p:nvSpPr>
        <p:spPr>
          <a:xfrm>
            <a:off x="2662907" y="2803252"/>
            <a:ext cx="2240012"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Low (spot) to medium (TC)</a:t>
            </a:r>
            <a:endParaRPr lang="en-US" sz="950" dirty="0"/>
          </a:p>
        </p:txBody>
      </p:sp>
      <p:sp>
        <p:nvSpPr>
          <p:cNvPr id="26" name="Text 24"/>
          <p:cNvSpPr/>
          <p:nvPr/>
        </p:nvSpPr>
        <p:spPr>
          <a:xfrm>
            <a:off x="4698429" y="2803252"/>
            <a:ext cx="2240012"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High (long-term offtake)</a:t>
            </a:r>
            <a:endParaRPr lang="en-US" sz="950" dirty="0"/>
          </a:p>
        </p:txBody>
      </p:sp>
      <p:sp>
        <p:nvSpPr>
          <p:cNvPr id="27" name="Text 25"/>
          <p:cNvSpPr/>
          <p:nvPr/>
        </p:nvSpPr>
        <p:spPr>
          <a:xfrm>
            <a:off x="6733952" y="2803252"/>
            <a:ext cx="2242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Moderate (product revenue)</a:t>
            </a:r>
            <a:endParaRPr lang="en-US" sz="950" dirty="0"/>
          </a:p>
        </p:txBody>
      </p:sp>
      <p:sp>
        <p:nvSpPr>
          <p:cNvPr id="28" name="Text 26"/>
          <p:cNvSpPr/>
          <p:nvPr/>
        </p:nvSpPr>
        <p:spPr>
          <a:xfrm>
            <a:off x="625004" y="3164830"/>
            <a:ext cx="2242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Asset Mobility</a:t>
            </a:r>
            <a:endParaRPr lang="en-US" sz="950" dirty="0"/>
          </a:p>
        </p:txBody>
      </p:sp>
      <p:sp>
        <p:nvSpPr>
          <p:cNvPr id="29" name="Text 27"/>
          <p:cNvSpPr/>
          <p:nvPr/>
        </p:nvSpPr>
        <p:spPr>
          <a:xfrm>
            <a:off x="2662907" y="3164830"/>
            <a:ext cx="1782812"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High — vessel can be repositioned</a:t>
            </a:r>
            <a:endParaRPr lang="en-US" sz="950" dirty="0"/>
          </a:p>
        </p:txBody>
      </p:sp>
      <p:sp>
        <p:nvSpPr>
          <p:cNvPr id="30" name="Text 28"/>
          <p:cNvSpPr/>
          <p:nvPr/>
        </p:nvSpPr>
        <p:spPr>
          <a:xfrm>
            <a:off x="4698429" y="3164830"/>
            <a:ext cx="2240012"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Zero — fixed in place</a:t>
            </a:r>
            <a:endParaRPr lang="en-US" sz="950" dirty="0"/>
          </a:p>
        </p:txBody>
      </p:sp>
      <p:sp>
        <p:nvSpPr>
          <p:cNvPr id="31" name="Text 29"/>
          <p:cNvSpPr/>
          <p:nvPr/>
        </p:nvSpPr>
        <p:spPr>
          <a:xfrm>
            <a:off x="6733952" y="3164830"/>
            <a:ext cx="178519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Mixed — depends on business</a:t>
            </a:r>
            <a:endParaRPr lang="en-US" sz="950" dirty="0"/>
          </a:p>
        </p:txBody>
      </p:sp>
      <p:sp>
        <p:nvSpPr>
          <p:cNvPr id="32" name="Text 30"/>
          <p:cNvSpPr/>
          <p:nvPr/>
        </p:nvSpPr>
        <p:spPr>
          <a:xfrm>
            <a:off x="625004" y="3724870"/>
            <a:ext cx="2242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Typical LTV</a:t>
            </a:r>
            <a:endParaRPr lang="en-US" sz="950" dirty="0"/>
          </a:p>
        </p:txBody>
      </p:sp>
      <p:sp>
        <p:nvSpPr>
          <p:cNvPr id="33" name="Text 31"/>
          <p:cNvSpPr/>
          <p:nvPr/>
        </p:nvSpPr>
        <p:spPr>
          <a:xfrm>
            <a:off x="2662907" y="3724870"/>
            <a:ext cx="2240012"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60–70%</a:t>
            </a:r>
            <a:endParaRPr lang="en-US" sz="950" dirty="0"/>
          </a:p>
        </p:txBody>
      </p:sp>
      <p:sp>
        <p:nvSpPr>
          <p:cNvPr id="34" name="Text 32"/>
          <p:cNvSpPr/>
          <p:nvPr/>
        </p:nvSpPr>
        <p:spPr>
          <a:xfrm>
            <a:off x="4698429" y="3724870"/>
            <a:ext cx="2240012"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70–90%</a:t>
            </a:r>
            <a:endParaRPr lang="en-US" sz="950" dirty="0"/>
          </a:p>
        </p:txBody>
      </p:sp>
      <p:sp>
        <p:nvSpPr>
          <p:cNvPr id="35" name="Text 33"/>
          <p:cNvSpPr/>
          <p:nvPr/>
        </p:nvSpPr>
        <p:spPr>
          <a:xfrm>
            <a:off x="6733952" y="3724870"/>
            <a:ext cx="2242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Varies widely</a:t>
            </a:r>
            <a:endParaRPr lang="en-US" sz="950" dirty="0"/>
          </a:p>
        </p:txBody>
      </p:sp>
      <p:sp>
        <p:nvSpPr>
          <p:cNvPr id="36" name="Text 34"/>
          <p:cNvSpPr/>
          <p:nvPr/>
        </p:nvSpPr>
        <p:spPr>
          <a:xfrm>
            <a:off x="625004" y="4086448"/>
            <a:ext cx="2242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Loan Tenor</a:t>
            </a:r>
            <a:endParaRPr lang="en-US" sz="950" dirty="0"/>
          </a:p>
        </p:txBody>
      </p:sp>
      <p:sp>
        <p:nvSpPr>
          <p:cNvPr id="37" name="Text 35"/>
          <p:cNvSpPr/>
          <p:nvPr/>
        </p:nvSpPr>
        <p:spPr>
          <a:xfrm>
            <a:off x="2662907" y="4086448"/>
            <a:ext cx="2240012"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8–12 years</a:t>
            </a:r>
            <a:endParaRPr lang="en-US" sz="950" dirty="0"/>
          </a:p>
        </p:txBody>
      </p:sp>
      <p:sp>
        <p:nvSpPr>
          <p:cNvPr id="38" name="Text 36"/>
          <p:cNvSpPr/>
          <p:nvPr/>
        </p:nvSpPr>
        <p:spPr>
          <a:xfrm>
            <a:off x="4698429" y="4086448"/>
            <a:ext cx="2240012"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15–25 years</a:t>
            </a:r>
            <a:endParaRPr lang="en-US" sz="950" dirty="0"/>
          </a:p>
        </p:txBody>
      </p:sp>
      <p:sp>
        <p:nvSpPr>
          <p:cNvPr id="39" name="Text 37"/>
          <p:cNvSpPr/>
          <p:nvPr/>
        </p:nvSpPr>
        <p:spPr>
          <a:xfrm>
            <a:off x="6733952" y="4086448"/>
            <a:ext cx="2242393" cy="198462"/>
          </a:xfrm>
          <a:prstGeom prst="rect">
            <a:avLst/>
          </a:prstGeom>
          <a:noFill/>
          <a:ln/>
        </p:spPr>
        <p:txBody>
          <a:bodyPr wrap="none" lIns="0" tIns="0" rIns="0" bIns="0" rtlCol="0" anchor="t"/>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3–7 years</a:t>
            </a:r>
            <a:endParaRPr lang="en-US" sz="95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spTree>
      <p:nvGrpSpPr>
        <p:cNvPr id="1" name=""/>
        <p:cNvGrpSpPr/>
        <p:nvPr/>
      </p:nvGrpSpPr>
      <p:grpSpPr>
        <a:xfrm>
          <a:off x="0" y="0"/>
          <a:ext cx="0" cy="0"/>
          <a:chOff x="0" y="0"/>
          <a:chExt cx="0" cy="0"/>
        </a:xfrm>
      </p:grpSpPr>
      <p:sp>
        <p:nvSpPr>
          <p:cNvPr id="2" name="Text 0"/>
          <p:cNvSpPr/>
          <p:nvPr/>
        </p:nvSpPr>
        <p:spPr>
          <a:xfrm>
            <a:off x="496119" y="356220"/>
            <a:ext cx="8151763" cy="351309"/>
          </a:xfrm>
          <a:prstGeom prst="rect">
            <a:avLst/>
          </a:prstGeom>
          <a:noFill/>
          <a:ln/>
        </p:spPr>
        <p:txBody>
          <a:bodyPr wrap="none" lIns="0" tIns="0" rIns="0" bIns="0" rtlCol="0" anchor="t"/>
          <a:lstStyle/>
          <a:p>
            <a:pPr algn="l" indent="0" marL="0">
              <a:lnSpc>
                <a:spcPct val="104000"/>
              </a:lnSpc>
              <a:buNone/>
            </a:pPr>
            <a:r>
              <a:rPr lang="en-US" sz="2200" dirty="0">
                <a:solidFill>
                  <a:srgbClr val="030303"/>
                </a:solidFill>
                <a:latin typeface="DM Sans SemiBold" pitchFamily="34" charset="0"/>
                <a:ea typeface="DM Sans SemiBold" pitchFamily="34" charset="-122"/>
                <a:cs typeface="DM Sans SemiBold" pitchFamily="34" charset="-120"/>
              </a:rPr>
              <a:t>How a Ship Financing Deal Works</a:t>
            </a:r>
            <a:endParaRPr lang="en-US" sz="2200" dirty="0"/>
          </a:p>
        </p:txBody>
      </p:sp>
      <p:sp>
        <p:nvSpPr>
          <p:cNvPr id="3" name="Text 1"/>
          <p:cNvSpPr/>
          <p:nvPr/>
        </p:nvSpPr>
        <p:spPr>
          <a:xfrm>
            <a:off x="496119" y="911275"/>
            <a:ext cx="8151763" cy="342900"/>
          </a:xfrm>
          <a:prstGeom prst="rect">
            <a:avLst/>
          </a:prstGeom>
          <a:noFill/>
          <a:ln/>
        </p:spPr>
        <p:txBody>
          <a:bodyPr wrap="square" lIns="0" tIns="0" rIns="0" bIns="0" rtlCol="0" anchor="t">
            <a:normAutofit/>
          </a:bodyPr>
          <a:lstStyle/>
          <a:p>
            <a:pPr algn="l" indent="0" marL="0">
              <a:lnSpc>
                <a:spcPct val="127000"/>
              </a:lnSpc>
              <a:buNone/>
            </a:pPr>
            <a:r>
              <a:rPr lang="en-US" sz="850" dirty="0">
                <a:solidFill>
                  <a:srgbClr val="464646"/>
                </a:solidFill>
                <a:latin typeface="Inter Medium" pitchFamily="34" charset="0"/>
                <a:ea typeface="Inter Medium" pitchFamily="34" charset="-122"/>
                <a:cs typeface="Inter Medium" pitchFamily="34" charset="-120"/>
              </a:rPr>
              <a:t>Understanding the transaction flow from vessel selection to drawdown helps students appreciate the interdependence of all participants in the maritime finance ecosystem.</a:t>
            </a:r>
            <a:endParaRPr lang="en-US" sz="850" dirty="0"/>
          </a:p>
        </p:txBody>
      </p:sp>
      <p:pic>
        <p:nvPicPr>
          <p:cNvPr id="4" name="Image 0" descr="preencoded.png">    </p:cNvPr>
          <p:cNvPicPr>
            <a:picLocks noChangeAspect="1"/>
          </p:cNvPicPr>
          <p:nvPr/>
        </p:nvPicPr>
        <p:blipFill>
          <a:blip r:embed="rId1"/>
          <a:stretch>
            <a:fillRect/>
          </a:stretch>
        </p:blipFill>
        <p:spPr>
          <a:xfrm>
            <a:off x="626641" y="1368772"/>
            <a:ext cx="7890644" cy="2960936"/>
          </a:xfrm>
          <a:prstGeom prst="rect">
            <a:avLst/>
          </a:prstGeom>
        </p:spPr>
      </p:pic>
      <p:sp>
        <p:nvSpPr>
          <p:cNvPr id="5" name="Text 2"/>
          <p:cNvSpPr/>
          <p:nvPr/>
        </p:nvSpPr>
        <p:spPr>
          <a:xfrm>
            <a:off x="7002209" y="3496280"/>
            <a:ext cx="1190147" cy="458532"/>
          </a:xfrm>
          <a:prstGeom prst="rect">
            <a:avLst/>
          </a:prstGeom>
          <a:noFill/>
          <a:ln/>
        </p:spPr>
        <p:txBody>
          <a:bodyPr wrap="square" lIns="0" tIns="0" rIns="0" bIns="0" rtlCol="0" anchor="t">
            <a:normAutofit/>
          </a:bodyPr>
          <a:lstStyle/>
          <a:p>
            <a:pPr algn="ctr" indent="0" marL="0">
              <a:lnSpc>
                <a:spcPct val="104000"/>
              </a:lnSpc>
              <a:buNone/>
            </a:pPr>
            <a:r>
              <a:rPr lang="en-US" sz="1400" dirty="0">
                <a:solidFill>
                  <a:srgbClr val="464646"/>
                </a:solidFill>
                <a:latin typeface="DM Sans SemiBold" pitchFamily="34" charset="0"/>
                <a:ea typeface="DM Sans SemiBold" pitchFamily="34" charset="-122"/>
                <a:cs typeface="DM Sans SemiBold" pitchFamily="34" charset="-120"/>
              </a:rPr>
              <a:t>Delivery &amp; Insurance</a:t>
            </a:r>
            <a:endParaRPr lang="en-US" sz="1400" dirty="0"/>
          </a:p>
        </p:txBody>
      </p:sp>
      <p:sp>
        <p:nvSpPr>
          <p:cNvPr id="6" name="Text 3"/>
          <p:cNvSpPr/>
          <p:nvPr/>
        </p:nvSpPr>
        <p:spPr>
          <a:xfrm>
            <a:off x="5502299" y="3496280"/>
            <a:ext cx="1190146" cy="458532"/>
          </a:xfrm>
          <a:prstGeom prst="rect">
            <a:avLst/>
          </a:prstGeom>
          <a:noFill/>
          <a:ln/>
        </p:spPr>
        <p:txBody>
          <a:bodyPr wrap="square" lIns="0" tIns="0" rIns="0" bIns="0" rtlCol="0" anchor="t">
            <a:normAutofit/>
          </a:bodyPr>
          <a:lstStyle/>
          <a:p>
            <a:pPr algn="ctr" indent="0" marL="0">
              <a:lnSpc>
                <a:spcPct val="104000"/>
              </a:lnSpc>
              <a:buNone/>
            </a:pPr>
            <a:r>
              <a:rPr lang="en-US" sz="1400" dirty="0">
                <a:solidFill>
                  <a:srgbClr val="464646"/>
                </a:solidFill>
                <a:latin typeface="DM Sans SemiBold" pitchFamily="34" charset="0"/>
                <a:ea typeface="DM Sans SemiBold" pitchFamily="34" charset="-122"/>
                <a:cs typeface="DM Sans SemiBold" pitchFamily="34" charset="-120"/>
              </a:rPr>
              <a:t>Loan &amp; Mortgage</a:t>
            </a:r>
            <a:endParaRPr lang="en-US" sz="1400" dirty="0"/>
          </a:p>
        </p:txBody>
      </p:sp>
      <p:sp>
        <p:nvSpPr>
          <p:cNvPr id="7" name="Text 4"/>
          <p:cNvSpPr/>
          <p:nvPr/>
        </p:nvSpPr>
        <p:spPr>
          <a:xfrm>
            <a:off x="4010540" y="3496280"/>
            <a:ext cx="1190146" cy="458532"/>
          </a:xfrm>
          <a:prstGeom prst="rect">
            <a:avLst/>
          </a:prstGeom>
          <a:noFill/>
          <a:ln/>
        </p:spPr>
        <p:txBody>
          <a:bodyPr wrap="square" lIns="0" tIns="0" rIns="0" bIns="0" rtlCol="0" anchor="t">
            <a:normAutofit/>
          </a:bodyPr>
          <a:lstStyle/>
          <a:p>
            <a:pPr algn="ctr" indent="0" marL="0">
              <a:lnSpc>
                <a:spcPct val="104000"/>
              </a:lnSpc>
              <a:buNone/>
            </a:pPr>
            <a:r>
              <a:rPr lang="en-US" sz="1400" dirty="0">
                <a:solidFill>
                  <a:srgbClr val="464646"/>
                </a:solidFill>
                <a:latin typeface="DM Sans SemiBold" pitchFamily="34" charset="0"/>
                <a:ea typeface="DM Sans SemiBold" pitchFamily="34" charset="-122"/>
                <a:cs typeface="DM Sans SemiBold" pitchFamily="34" charset="-120"/>
              </a:rPr>
              <a:t>Legal Diligence</a:t>
            </a:r>
            <a:endParaRPr lang="en-US" sz="1400" dirty="0"/>
          </a:p>
        </p:txBody>
      </p:sp>
      <p:sp>
        <p:nvSpPr>
          <p:cNvPr id="8" name="Text 5"/>
          <p:cNvSpPr/>
          <p:nvPr/>
        </p:nvSpPr>
        <p:spPr>
          <a:xfrm>
            <a:off x="2518781" y="3496280"/>
            <a:ext cx="1190146" cy="458532"/>
          </a:xfrm>
          <a:prstGeom prst="rect">
            <a:avLst/>
          </a:prstGeom>
          <a:noFill/>
          <a:ln/>
        </p:spPr>
        <p:txBody>
          <a:bodyPr wrap="square" lIns="0" tIns="0" rIns="0" bIns="0" rtlCol="0" anchor="t">
            <a:normAutofit/>
          </a:bodyPr>
          <a:lstStyle/>
          <a:p>
            <a:pPr algn="ctr" indent="0" marL="0">
              <a:lnSpc>
                <a:spcPct val="104000"/>
              </a:lnSpc>
              <a:buNone/>
            </a:pPr>
            <a:r>
              <a:rPr lang="en-US" sz="1400" dirty="0">
                <a:solidFill>
                  <a:srgbClr val="464646"/>
                </a:solidFill>
                <a:latin typeface="DM Sans SemiBold" pitchFamily="34" charset="0"/>
                <a:ea typeface="DM Sans SemiBold" pitchFamily="34" charset="-122"/>
                <a:cs typeface="DM Sans SemiBold" pitchFamily="34" charset="-120"/>
              </a:rPr>
              <a:t>Valuation &amp; Term Sheet</a:t>
            </a:r>
            <a:endParaRPr lang="en-US" sz="1400" dirty="0"/>
          </a:p>
        </p:txBody>
      </p:sp>
      <p:sp>
        <p:nvSpPr>
          <p:cNvPr id="9" name="Text 6"/>
          <p:cNvSpPr/>
          <p:nvPr/>
        </p:nvSpPr>
        <p:spPr>
          <a:xfrm>
            <a:off x="994415" y="3496280"/>
            <a:ext cx="1190146" cy="458532"/>
          </a:xfrm>
          <a:prstGeom prst="rect">
            <a:avLst/>
          </a:prstGeom>
          <a:noFill/>
          <a:ln/>
        </p:spPr>
        <p:txBody>
          <a:bodyPr wrap="square" lIns="0" tIns="0" rIns="0" bIns="0" rtlCol="0" anchor="t">
            <a:normAutofit/>
          </a:bodyPr>
          <a:lstStyle/>
          <a:p>
            <a:pPr algn="ctr" indent="0" marL="0">
              <a:lnSpc>
                <a:spcPct val="104000"/>
              </a:lnSpc>
              <a:buNone/>
            </a:pPr>
            <a:r>
              <a:rPr lang="en-US" sz="1400" dirty="0">
                <a:solidFill>
                  <a:srgbClr val="464646"/>
                </a:solidFill>
                <a:latin typeface="DM Sans SemiBold" pitchFamily="34" charset="0"/>
                <a:ea typeface="DM Sans SemiBold" pitchFamily="34" charset="-122"/>
                <a:cs typeface="DM Sans SemiBold" pitchFamily="34" charset="-120"/>
              </a:rPr>
              <a:t>Vessel Selection</a:t>
            </a:r>
            <a:endParaRPr lang="en-US" sz="1400" dirty="0"/>
          </a:p>
        </p:txBody>
      </p:sp>
      <p:sp>
        <p:nvSpPr>
          <p:cNvPr id="10" name="Text 7"/>
          <p:cNvSpPr/>
          <p:nvPr/>
        </p:nvSpPr>
        <p:spPr>
          <a:xfrm>
            <a:off x="496119" y="4444305"/>
            <a:ext cx="8151763" cy="342900"/>
          </a:xfrm>
          <a:prstGeom prst="rect">
            <a:avLst/>
          </a:prstGeom>
          <a:noFill/>
          <a:ln/>
        </p:spPr>
        <p:txBody>
          <a:bodyPr wrap="square" lIns="0" tIns="0" rIns="0" bIns="0" rtlCol="0" anchor="t">
            <a:normAutofit/>
          </a:bodyPr>
          <a:lstStyle/>
          <a:p>
            <a:pPr algn="l" indent="0" marL="0">
              <a:lnSpc>
                <a:spcPct val="127000"/>
              </a:lnSpc>
              <a:buNone/>
            </a:pPr>
            <a:r>
              <a:rPr lang="en-US" sz="850" dirty="0">
                <a:solidFill>
                  <a:srgbClr val="464646"/>
                </a:solidFill>
                <a:latin typeface="Inter Medium" pitchFamily="34" charset="0"/>
                <a:ea typeface="Inter Medium" pitchFamily="34" charset="-122"/>
                <a:cs typeface="Inter Medium" pitchFamily="34" charset="-120"/>
              </a:rPr>
              <a:t>This process typically takes </a:t>
            </a:r>
            <a:pPr algn="l" indent="0" marL="0">
              <a:lnSpc>
                <a:spcPct val="127000"/>
              </a:lnSpc>
              <a:buNone/>
            </a:pPr>
            <a:r>
              <a:rPr lang="en-US" sz="850" b="1" dirty="0">
                <a:solidFill>
                  <a:srgbClr val="464646"/>
                </a:solidFill>
                <a:latin typeface="Inter Bold" pitchFamily="34" charset="0"/>
                <a:ea typeface="Inter Bold" pitchFamily="34" charset="-122"/>
                <a:cs typeface="Inter Bold" pitchFamily="34" charset="-120"/>
              </a:rPr>
              <a:t>3–6 months</a:t>
            </a:r>
            <a:pPr algn="l" indent="0" marL="0">
              <a:lnSpc>
                <a:spcPct val="127000"/>
              </a:lnSpc>
              <a:buNone/>
            </a:pPr>
            <a:r>
              <a:rPr lang="en-US" sz="850" dirty="0">
                <a:solidFill>
                  <a:srgbClr val="464646"/>
                </a:solidFill>
                <a:latin typeface="Inter Medium" pitchFamily="34" charset="0"/>
                <a:ea typeface="Inter Medium" pitchFamily="34" charset="-122"/>
                <a:cs typeface="Inter Medium" pitchFamily="34" charset="-120"/>
              </a:rPr>
              <a:t> for a straightforward bank loan and up to 12 months for ECA-backed or complex structured finance. Each step involves lawyers, brokers, surveyors, insurers, and regulators working in parallel.</a:t>
            </a:r>
            <a:endParaRPr lang="en-US" sz="85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spTree>
      <p:nvGrpSpPr>
        <p:cNvPr id="1" name=""/>
        <p:cNvGrpSpPr/>
        <p:nvPr/>
      </p:nvGrpSpPr>
      <p:grpSpPr>
        <a:xfrm>
          <a:off x="0" y="0"/>
          <a:ext cx="0" cy="0"/>
          <a:chOff x="0" y="0"/>
          <a:chExt cx="0" cy="0"/>
        </a:xfrm>
      </p:grpSpPr>
      <p:sp>
        <p:nvSpPr>
          <p:cNvPr id="2" name="Text 0"/>
          <p:cNvSpPr/>
          <p:nvPr/>
        </p:nvSpPr>
        <p:spPr>
          <a:xfrm>
            <a:off x="496119" y="1093515"/>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Forward Freight Agreements (FFAs): An Introduction</a:t>
            </a:r>
            <a:endParaRPr lang="en-US" sz="2400" dirty="0"/>
          </a:p>
        </p:txBody>
      </p:sp>
      <p:sp>
        <p:nvSpPr>
          <p:cNvPr id="3" name="Shape 1"/>
          <p:cNvSpPr/>
          <p:nvPr/>
        </p:nvSpPr>
        <p:spPr>
          <a:xfrm>
            <a:off x="406822" y="1667098"/>
            <a:ext cx="4103191" cy="2382887"/>
          </a:xfrm>
          <a:prstGeom prst="roundRect">
            <a:avLst>
              <a:gd name="adj" fmla="val 781"/>
            </a:avLst>
          </a:prstGeom>
          <a:solidFill>
            <a:srgbClr val="1C9770"/>
          </a:solidFill>
          <a:ln/>
        </p:spPr>
      </p:sp>
      <p:sp>
        <p:nvSpPr>
          <p:cNvPr id="4" name="Text 2"/>
          <p:cNvSpPr/>
          <p:nvPr/>
        </p:nvSpPr>
        <p:spPr>
          <a:xfrm>
            <a:off x="530796" y="1791072"/>
            <a:ext cx="3855244"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What Are FFAs?</a:t>
            </a:r>
            <a:endParaRPr lang="en-US" sz="1200" dirty="0"/>
          </a:p>
        </p:txBody>
      </p:sp>
      <p:sp>
        <p:nvSpPr>
          <p:cNvPr id="5" name="Text 3"/>
          <p:cNvSpPr/>
          <p:nvPr/>
        </p:nvSpPr>
        <p:spPr>
          <a:xfrm>
            <a:off x="530796" y="2108895"/>
            <a:ext cx="3855244" cy="99231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000000"/>
                </a:solidFill>
                <a:latin typeface="Inter Medium" pitchFamily="34" charset="0"/>
                <a:ea typeface="Inter Medium" pitchFamily="34" charset="-122"/>
                <a:cs typeface="Inter Medium" pitchFamily="34" charset="-120"/>
              </a:rPr>
              <a:t>Forward Freight Agreements are </a:t>
            </a:r>
            <a:pPr algn="l" indent="0" marL="0">
              <a:lnSpc>
                <a:spcPct val="133000"/>
              </a:lnSpc>
              <a:buNone/>
            </a:pPr>
            <a:r>
              <a:rPr lang="en-US" sz="950" b="1" dirty="0">
                <a:solidFill>
                  <a:srgbClr val="000000"/>
                </a:solidFill>
                <a:latin typeface="Inter Bold" pitchFamily="34" charset="0"/>
                <a:ea typeface="Inter Bold" pitchFamily="34" charset="-122"/>
                <a:cs typeface="Inter Bold" pitchFamily="34" charset="-120"/>
              </a:rPr>
              <a:t>financial derivatives</a:t>
            </a:r>
            <a:pPr algn="l" indent="0" marL="0">
              <a:lnSpc>
                <a:spcPct val="133000"/>
              </a:lnSpc>
              <a:buNone/>
            </a:pPr>
            <a:r>
              <a:rPr lang="en-US" sz="950" dirty="0">
                <a:solidFill>
                  <a:srgbClr val="000000"/>
                </a:solidFill>
                <a:latin typeface="Inter Medium" pitchFamily="34" charset="0"/>
                <a:ea typeface="Inter Medium" pitchFamily="34" charset="-122"/>
                <a:cs typeface="Inter Medium" pitchFamily="34" charset="-120"/>
              </a:rPr>
              <a:t> that allow market participants to lock in future freight rates. They are cash-settled contracts based on Baltic Exchange indices (BDI, BDTI, etc.) and traded over-the-counter or through the LCH clearinghouse.</a:t>
            </a:r>
            <a:endParaRPr lang="en-US" sz="950" dirty="0"/>
          </a:p>
        </p:txBody>
      </p:sp>
      <p:sp>
        <p:nvSpPr>
          <p:cNvPr id="6" name="Text 4"/>
          <p:cNvSpPr/>
          <p:nvPr/>
        </p:nvSpPr>
        <p:spPr>
          <a:xfrm>
            <a:off x="4728046" y="1791072"/>
            <a:ext cx="3924598" cy="193849"/>
          </a:xfrm>
          <a:prstGeom prst="rect">
            <a:avLst/>
          </a:prstGeom>
          <a:noFill/>
          <a:ln/>
        </p:spPr>
        <p:txBody>
          <a:bodyPr wrap="none" lIns="0" tIns="0" rIns="0" bIns="0" rtlCol="0" anchor="t"/>
          <a:lstStyle/>
          <a:p>
            <a:pPr algn="l" indent="0" marL="0">
              <a:lnSpc>
                <a:spcPct val="104000"/>
              </a:lnSpc>
              <a:buNone/>
            </a:pPr>
            <a:r>
              <a:rPr lang="en-US" sz="1200" dirty="0">
                <a:solidFill>
                  <a:srgbClr val="030303"/>
                </a:solidFill>
                <a:latin typeface="DM Sans SemiBold" pitchFamily="34" charset="0"/>
                <a:ea typeface="DM Sans SemiBold" pitchFamily="34" charset="-122"/>
                <a:cs typeface="DM Sans SemiBold" pitchFamily="34" charset="-120"/>
              </a:rPr>
              <a:t>Who Uses FFAs and Why?</a:t>
            </a:r>
            <a:endParaRPr lang="en-US" sz="1200" dirty="0"/>
          </a:p>
        </p:txBody>
      </p:sp>
      <p:sp>
        <p:nvSpPr>
          <p:cNvPr id="7" name="Text 5"/>
          <p:cNvSpPr/>
          <p:nvPr/>
        </p:nvSpPr>
        <p:spPr>
          <a:xfrm>
            <a:off x="4728046" y="2108895"/>
            <a:ext cx="3924598" cy="1320924"/>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Shipowners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sell FFAs to hedge against falling freight rates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Charterers/Traders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buy FFAs to hedge against rising freight costs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Hedge funds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speculate on directional freight movements</a:t>
            </a:r>
            <a:endParaRPr lang="en-US" sz="950" dirty="0"/>
          </a:p>
          <a:p>
            <a:pPr algn="l" marL="193040" indent="-193040">
              <a:lnSpc>
                <a:spcPct val="133000"/>
              </a:lnSpc>
              <a:buSzPct val="100000"/>
              <a:buChar char="•"/>
            </a:pPr>
            <a:r>
              <a:rPr lang="en-US" sz="950" b="1" dirty="0">
                <a:solidFill>
                  <a:srgbClr val="464646"/>
                </a:solidFill>
                <a:latin typeface="Inter Bold" pitchFamily="34" charset="0"/>
                <a:ea typeface="Inter Bold" pitchFamily="34" charset="-122"/>
                <a:cs typeface="Inter Bold" pitchFamily="34" charset="-120"/>
              </a:rPr>
              <a:t>Banks</a:t>
            </a:r>
            <a:pPr algn="l" marL="193040" indent="-193040">
              <a:lnSpc>
                <a:spcPct val="133000"/>
              </a:lnSpc>
              <a:buSzPct val="100000"/>
              <a:buChar char="•"/>
            </a:pPr>
            <a:r>
              <a:rPr lang="en-US" sz="950" dirty="0">
                <a:solidFill>
                  <a:srgbClr val="464646"/>
                </a:solidFill>
                <a:latin typeface="Inter Medium" pitchFamily="34" charset="0"/>
                <a:ea typeface="Inter Medium" pitchFamily="34" charset="-122"/>
                <a:cs typeface="Inter Medium" pitchFamily="34" charset="-120"/>
              </a:rPr>
              <a:t> — use FFA market data to stress-test shipping loan portfolios</a:t>
            </a:r>
            <a:endParaRPr lang="en-US" sz="950" dirty="0"/>
          </a:p>
        </p:txBody>
      </p:sp>
      <p:sp>
        <p:nvSpPr>
          <p:cNvPr id="8" name="Text 6"/>
          <p:cNvSpPr/>
          <p:nvPr/>
        </p:nvSpPr>
        <p:spPr>
          <a:xfrm>
            <a:off x="4728046" y="3541440"/>
            <a:ext cx="3924598"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FFAs will be covered in depth in a later module on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shipping derivatives and risk management</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a:t>
            </a:r>
            <a:endParaRPr lang="en-US" sz="95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spTree>
      <p:nvGrpSpPr>
        <p:cNvPr id="1" name=""/>
        <p:cNvGrpSpPr/>
        <p:nvPr/>
      </p:nvGrpSpPr>
      <p:grpSpPr>
        <a:xfrm>
          <a:off x="0" y="0"/>
          <a:ext cx="0" cy="0"/>
          <a:chOff x="0" y="0"/>
          <a:chExt cx="0" cy="0"/>
        </a:xfrm>
      </p:grpSpPr>
      <p:sp>
        <p:nvSpPr>
          <p:cNvPr id="2" name="Text 0"/>
          <p:cNvSpPr/>
          <p:nvPr/>
        </p:nvSpPr>
        <p:spPr>
          <a:xfrm>
            <a:off x="496119" y="1117922"/>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The Baltic Dry Index Explained</a:t>
            </a:r>
            <a:endParaRPr lang="en-US" sz="2400" dirty="0"/>
          </a:p>
        </p:txBody>
      </p:sp>
      <p:sp>
        <p:nvSpPr>
          <p:cNvPr id="3" name="Text 1"/>
          <p:cNvSpPr/>
          <p:nvPr/>
        </p:nvSpPr>
        <p:spPr>
          <a:xfrm>
            <a:off x="496119" y="1753493"/>
            <a:ext cx="8151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The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Baltic Dry Index (BDI)</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is the world's most widely followed benchmark for dry bulk shipping freight rates, published daily by the Baltic Exchange in London since 1985.</a:t>
            </a:r>
            <a:endParaRPr lang="en-US" sz="950" dirty="0"/>
          </a:p>
        </p:txBody>
      </p:sp>
      <p:sp>
        <p:nvSpPr>
          <p:cNvPr id="4" name="Shape 2"/>
          <p:cNvSpPr/>
          <p:nvPr/>
        </p:nvSpPr>
        <p:spPr>
          <a:xfrm>
            <a:off x="496119" y="2289944"/>
            <a:ext cx="2634555" cy="1735559"/>
          </a:xfrm>
          <a:prstGeom prst="roundRect">
            <a:avLst>
              <a:gd name="adj" fmla="val 1072"/>
            </a:avLst>
          </a:prstGeom>
          <a:solidFill>
            <a:srgbClr val="FFFFFF"/>
          </a:solidFill>
          <a:ln w="14288">
            <a:solidFill>
              <a:srgbClr val="D8D4D4"/>
            </a:solidFill>
            <a:prstDash val="solid"/>
          </a:ln>
        </p:spPr>
      </p:sp>
      <p:sp>
        <p:nvSpPr>
          <p:cNvPr id="5" name="Text 3"/>
          <p:cNvSpPr/>
          <p:nvPr/>
        </p:nvSpPr>
        <p:spPr>
          <a:xfrm>
            <a:off x="634380" y="2428205"/>
            <a:ext cx="2358033"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What It Measures</a:t>
            </a:r>
            <a:endParaRPr lang="en-US" sz="1200" dirty="0"/>
          </a:p>
        </p:txBody>
      </p:sp>
      <p:sp>
        <p:nvSpPr>
          <p:cNvPr id="6" name="Text 4"/>
          <p:cNvSpPr/>
          <p:nvPr/>
        </p:nvSpPr>
        <p:spPr>
          <a:xfrm>
            <a:off x="634380" y="2696468"/>
            <a:ext cx="2358033" cy="99231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A composite of Capesize, Panamax, and Supramax freight rate assessments across 20+ major global shipping routes. Expressed as a single index number.</a:t>
            </a:r>
            <a:endParaRPr lang="en-US" sz="950" dirty="0"/>
          </a:p>
        </p:txBody>
      </p:sp>
      <p:sp>
        <p:nvSpPr>
          <p:cNvPr id="7" name="Shape 5"/>
          <p:cNvSpPr/>
          <p:nvPr/>
        </p:nvSpPr>
        <p:spPr>
          <a:xfrm>
            <a:off x="3254648" y="2289944"/>
            <a:ext cx="2634630" cy="1735559"/>
          </a:xfrm>
          <a:prstGeom prst="roundRect">
            <a:avLst>
              <a:gd name="adj" fmla="val 1072"/>
            </a:avLst>
          </a:prstGeom>
          <a:solidFill>
            <a:srgbClr val="FFFFFF"/>
          </a:solidFill>
          <a:ln w="14288">
            <a:solidFill>
              <a:srgbClr val="D8D4D4"/>
            </a:solidFill>
            <a:prstDash val="solid"/>
          </a:ln>
        </p:spPr>
      </p:sp>
      <p:sp>
        <p:nvSpPr>
          <p:cNvPr id="8" name="Text 6"/>
          <p:cNvSpPr/>
          <p:nvPr/>
        </p:nvSpPr>
        <p:spPr>
          <a:xfrm>
            <a:off x="3392909" y="2428205"/>
            <a:ext cx="2358107"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Why It Matters</a:t>
            </a:r>
            <a:endParaRPr lang="en-US" sz="1200" dirty="0"/>
          </a:p>
        </p:txBody>
      </p:sp>
      <p:sp>
        <p:nvSpPr>
          <p:cNvPr id="9" name="Text 7"/>
          <p:cNvSpPr/>
          <p:nvPr/>
        </p:nvSpPr>
        <p:spPr>
          <a:xfrm>
            <a:off x="3392909" y="2696468"/>
            <a:ext cx="2358107" cy="1190774"/>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The BDI is a leading economic indicator — it reflects real physical demand for commodities before those goods appear in trade statistics, making it a forward-looking gauge of global industrial activity.</a:t>
            </a:r>
            <a:endParaRPr lang="en-US" sz="950" dirty="0"/>
          </a:p>
        </p:txBody>
      </p:sp>
      <p:sp>
        <p:nvSpPr>
          <p:cNvPr id="10" name="Shape 8"/>
          <p:cNvSpPr/>
          <p:nvPr/>
        </p:nvSpPr>
        <p:spPr>
          <a:xfrm>
            <a:off x="6013252" y="2289944"/>
            <a:ext cx="2634555" cy="1735559"/>
          </a:xfrm>
          <a:prstGeom prst="roundRect">
            <a:avLst>
              <a:gd name="adj" fmla="val 1072"/>
            </a:avLst>
          </a:prstGeom>
          <a:solidFill>
            <a:srgbClr val="FFFFFF"/>
          </a:solidFill>
          <a:ln w="14288">
            <a:solidFill>
              <a:srgbClr val="D8D4D4"/>
            </a:solidFill>
            <a:prstDash val="solid"/>
          </a:ln>
        </p:spPr>
      </p:sp>
      <p:sp>
        <p:nvSpPr>
          <p:cNvPr id="11" name="Text 9"/>
          <p:cNvSpPr/>
          <p:nvPr/>
        </p:nvSpPr>
        <p:spPr>
          <a:xfrm>
            <a:off x="6151513" y="2428205"/>
            <a:ext cx="2358033"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Historical Range</a:t>
            </a:r>
            <a:endParaRPr lang="en-US" sz="1200" dirty="0"/>
          </a:p>
        </p:txBody>
      </p:sp>
      <p:sp>
        <p:nvSpPr>
          <p:cNvPr id="12" name="Text 10"/>
          <p:cNvSpPr/>
          <p:nvPr/>
        </p:nvSpPr>
        <p:spPr>
          <a:xfrm>
            <a:off x="6151513" y="2696468"/>
            <a:ext cx="2358033" cy="99231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BDI has ranged from a low of 290 (Feb 2016) to a high of 11,793 (May 2008). The COVID-19 peak reached ~5,650 in October 2021 during the container supply chain crisis.</a:t>
            </a:r>
            <a:endParaRPr lang="en-US" sz="95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spTree>
      <p:nvGrpSpPr>
        <p:cNvPr id="1" name=""/>
        <p:cNvGrpSpPr/>
        <p:nvPr/>
      </p:nvGrpSpPr>
      <p:grpSpPr>
        <a:xfrm>
          <a:off x="0" y="0"/>
          <a:ext cx="0" cy="0"/>
          <a:chOff x="0" y="0"/>
          <a:chExt cx="0" cy="0"/>
        </a:xfrm>
      </p:grpSpPr>
      <p:sp>
        <p:nvSpPr>
          <p:cNvPr id="2" name="Text 0"/>
          <p:cNvSpPr/>
          <p:nvPr/>
        </p:nvSpPr>
        <p:spPr>
          <a:xfrm>
            <a:off x="496119" y="1231478"/>
            <a:ext cx="8151763" cy="387548"/>
          </a:xfrm>
          <a:prstGeom prst="rect">
            <a:avLst/>
          </a:prstGeom>
          <a:noFill/>
          <a:ln/>
        </p:spPr>
        <p:txBody>
          <a:bodyPr wrap="none" lIns="0" tIns="0" rIns="0" bIns="0" rtlCol="0" anchor="t"/>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Shipping Finance and ESG: A New Paradigm</a:t>
            </a:r>
            <a:endParaRPr lang="en-US" sz="2400" dirty="0"/>
          </a:p>
        </p:txBody>
      </p:sp>
      <p:sp>
        <p:nvSpPr>
          <p:cNvPr id="3" name="Text 1"/>
          <p:cNvSpPr/>
          <p:nvPr/>
        </p:nvSpPr>
        <p:spPr>
          <a:xfrm>
            <a:off x="496119" y="1867049"/>
            <a:ext cx="8151763"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Environmental, Social, and Governance (ESG) criteria are rapidly reshaping who gets financed in shipping — and on what terms. This is not a future trend; it is already embedded in lender policies.</a:t>
            </a:r>
            <a:endParaRPr lang="en-US" sz="950" dirty="0"/>
          </a:p>
        </p:txBody>
      </p:sp>
      <p:sp>
        <p:nvSpPr>
          <p:cNvPr id="4" name="Shape 2"/>
          <p:cNvSpPr/>
          <p:nvPr/>
        </p:nvSpPr>
        <p:spPr>
          <a:xfrm>
            <a:off x="496119" y="2403500"/>
            <a:ext cx="8151763" cy="1508522"/>
          </a:xfrm>
          <a:prstGeom prst="roundRect">
            <a:avLst>
              <a:gd name="adj" fmla="val 1233"/>
            </a:avLst>
          </a:prstGeom>
          <a:solidFill>
            <a:srgbClr val="F2EEEE"/>
          </a:solidFill>
          <a:ln/>
        </p:spPr>
      </p:sp>
      <p:sp>
        <p:nvSpPr>
          <p:cNvPr id="5" name="Shape 3"/>
          <p:cNvSpPr/>
          <p:nvPr/>
        </p:nvSpPr>
        <p:spPr>
          <a:xfrm>
            <a:off x="496119" y="2403500"/>
            <a:ext cx="2717229" cy="1508522"/>
          </a:xfrm>
          <a:prstGeom prst="rect">
            <a:avLst/>
          </a:prstGeom>
          <a:solidFill>
            <a:srgbClr val="F2EEEE"/>
          </a:solidFill>
          <a:ln/>
        </p:spPr>
      </p:sp>
      <p:sp>
        <p:nvSpPr>
          <p:cNvPr id="6" name="Text 4"/>
          <p:cNvSpPr/>
          <p:nvPr/>
        </p:nvSpPr>
        <p:spPr>
          <a:xfrm>
            <a:off x="620092" y="2527474"/>
            <a:ext cx="228317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Environmental</a:t>
            </a:r>
            <a:endParaRPr lang="en-US" sz="1200" dirty="0"/>
          </a:p>
        </p:txBody>
      </p:sp>
      <p:sp>
        <p:nvSpPr>
          <p:cNvPr id="7" name="Text 5"/>
          <p:cNvSpPr/>
          <p:nvPr/>
        </p:nvSpPr>
        <p:spPr>
          <a:xfrm>
            <a:off x="620092" y="2795736"/>
            <a:ext cx="2283172" cy="99231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CII ratings, EEXI compliance, carbon intensity targets. Non-compliant vessels face higher interest margins and restricted access to capital markets and EU ports.</a:t>
            </a:r>
            <a:endParaRPr lang="en-US" sz="950" dirty="0"/>
          </a:p>
        </p:txBody>
      </p:sp>
      <p:sp>
        <p:nvSpPr>
          <p:cNvPr id="8" name="Shape 6"/>
          <p:cNvSpPr/>
          <p:nvPr/>
        </p:nvSpPr>
        <p:spPr>
          <a:xfrm>
            <a:off x="3213348" y="2403500"/>
            <a:ext cx="2717229" cy="1508522"/>
          </a:xfrm>
          <a:prstGeom prst="rect">
            <a:avLst/>
          </a:prstGeom>
          <a:solidFill>
            <a:srgbClr val="F2EEEE"/>
          </a:solidFill>
          <a:ln/>
        </p:spPr>
      </p:sp>
      <p:sp>
        <p:nvSpPr>
          <p:cNvPr id="9" name="Shape 7"/>
          <p:cNvSpPr/>
          <p:nvPr/>
        </p:nvSpPr>
        <p:spPr>
          <a:xfrm>
            <a:off x="3213348" y="2403500"/>
            <a:ext cx="14288" cy="1508522"/>
          </a:xfrm>
          <a:prstGeom prst="roundRect">
            <a:avLst>
              <a:gd name="adj" fmla="val 130228"/>
            </a:avLst>
          </a:prstGeom>
          <a:solidFill>
            <a:srgbClr val="D8D4D4"/>
          </a:solidFill>
          <a:ln/>
        </p:spPr>
      </p:sp>
      <p:sp>
        <p:nvSpPr>
          <p:cNvPr id="10" name="Text 8"/>
          <p:cNvSpPr/>
          <p:nvPr/>
        </p:nvSpPr>
        <p:spPr>
          <a:xfrm>
            <a:off x="3523431" y="2527474"/>
            <a:ext cx="2097063"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Social</a:t>
            </a:r>
            <a:endParaRPr lang="en-US" sz="1200" dirty="0"/>
          </a:p>
        </p:txBody>
      </p:sp>
      <p:sp>
        <p:nvSpPr>
          <p:cNvPr id="11" name="Text 9"/>
          <p:cNvSpPr/>
          <p:nvPr/>
        </p:nvSpPr>
        <p:spPr>
          <a:xfrm>
            <a:off x="3523431" y="2795736"/>
            <a:ext cx="2097063" cy="99231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Seafarer welfare (MLC 2006 compliance), crew nationality diversity, and labor standard audits are increasingly required by ESG-mandated institutional lenders.</a:t>
            </a:r>
            <a:endParaRPr lang="en-US" sz="950" dirty="0"/>
          </a:p>
        </p:txBody>
      </p:sp>
      <p:sp>
        <p:nvSpPr>
          <p:cNvPr id="12" name="Shape 10"/>
          <p:cNvSpPr/>
          <p:nvPr/>
        </p:nvSpPr>
        <p:spPr>
          <a:xfrm>
            <a:off x="3058344" y="3002719"/>
            <a:ext cx="310083" cy="310083"/>
          </a:xfrm>
          <a:prstGeom prst="roundRect">
            <a:avLst>
              <a:gd name="adj" fmla="val 6001"/>
            </a:avLst>
          </a:prstGeom>
          <a:solidFill>
            <a:srgbClr val="FFFFFF"/>
          </a:solidFill>
          <a:ln w="14288">
            <a:solidFill>
              <a:srgbClr val="D8D4D4"/>
            </a:solidFill>
            <a:prstDash val="solid"/>
          </a:ln>
        </p:spPr>
      </p:sp>
      <p:pic>
        <p:nvPicPr>
          <p:cNvPr id="1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135883" y="3080184"/>
            <a:ext cx="155004" cy="155004"/>
          </a:xfrm>
          <a:prstGeom prst="rect">
            <a:avLst/>
          </a:prstGeom>
        </p:spPr>
      </p:pic>
      <p:sp>
        <p:nvSpPr>
          <p:cNvPr id="14" name="Shape 11"/>
          <p:cNvSpPr/>
          <p:nvPr/>
        </p:nvSpPr>
        <p:spPr>
          <a:xfrm>
            <a:off x="5930578" y="2403500"/>
            <a:ext cx="2717229" cy="1508522"/>
          </a:xfrm>
          <a:prstGeom prst="rect">
            <a:avLst/>
          </a:prstGeom>
          <a:solidFill>
            <a:srgbClr val="F2EEEE"/>
          </a:solidFill>
          <a:ln/>
        </p:spPr>
      </p:sp>
      <p:sp>
        <p:nvSpPr>
          <p:cNvPr id="15" name="Shape 12"/>
          <p:cNvSpPr/>
          <p:nvPr/>
        </p:nvSpPr>
        <p:spPr>
          <a:xfrm>
            <a:off x="5930578" y="2403500"/>
            <a:ext cx="14288" cy="1508522"/>
          </a:xfrm>
          <a:prstGeom prst="roundRect">
            <a:avLst>
              <a:gd name="adj" fmla="val 130228"/>
            </a:avLst>
          </a:prstGeom>
          <a:solidFill>
            <a:srgbClr val="D8D4D4"/>
          </a:solidFill>
          <a:ln/>
        </p:spPr>
      </p:sp>
      <p:sp>
        <p:nvSpPr>
          <p:cNvPr id="16" name="Text 13"/>
          <p:cNvSpPr/>
          <p:nvPr/>
        </p:nvSpPr>
        <p:spPr>
          <a:xfrm>
            <a:off x="6240661" y="2527474"/>
            <a:ext cx="2283172" cy="193849"/>
          </a:xfrm>
          <a:prstGeom prst="rect">
            <a:avLst/>
          </a:prstGeom>
          <a:noFill/>
          <a:ln/>
        </p:spPr>
        <p:txBody>
          <a:bodyPr wrap="none" lIns="0" tIns="0" rIns="0" bIns="0" rtlCol="0" anchor="t"/>
          <a:lstStyle/>
          <a:p>
            <a:pPr algn="l" indent="0" marL="0">
              <a:lnSpc>
                <a:spcPct val="104000"/>
              </a:lnSpc>
              <a:buNone/>
            </a:pPr>
            <a:r>
              <a:rPr lang="en-US" sz="1200" dirty="0">
                <a:solidFill>
                  <a:srgbClr val="464646"/>
                </a:solidFill>
                <a:latin typeface="DM Sans SemiBold" pitchFamily="34" charset="0"/>
                <a:ea typeface="DM Sans SemiBold" pitchFamily="34" charset="-122"/>
                <a:cs typeface="DM Sans SemiBold" pitchFamily="34" charset="-120"/>
              </a:rPr>
              <a:t>Governance</a:t>
            </a:r>
            <a:endParaRPr lang="en-US" sz="1200" dirty="0"/>
          </a:p>
        </p:txBody>
      </p:sp>
      <p:sp>
        <p:nvSpPr>
          <p:cNvPr id="17" name="Text 14"/>
          <p:cNvSpPr/>
          <p:nvPr/>
        </p:nvSpPr>
        <p:spPr>
          <a:xfrm>
            <a:off x="6240661" y="2795736"/>
            <a:ext cx="2283172" cy="99231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Corporate transparency, anti-corruption compliance, beneficial ownership disclosure, and sanctions screening are now standard lender requirements in ship finance KYC.</a:t>
            </a:r>
            <a:endParaRPr lang="en-US" sz="950" dirty="0"/>
          </a:p>
        </p:txBody>
      </p:sp>
      <p:sp>
        <p:nvSpPr>
          <p:cNvPr id="18" name="Shape 15"/>
          <p:cNvSpPr/>
          <p:nvPr/>
        </p:nvSpPr>
        <p:spPr>
          <a:xfrm>
            <a:off x="5775573" y="3002719"/>
            <a:ext cx="310083" cy="310083"/>
          </a:xfrm>
          <a:prstGeom prst="roundRect">
            <a:avLst>
              <a:gd name="adj" fmla="val 6001"/>
            </a:avLst>
          </a:prstGeom>
          <a:solidFill>
            <a:srgbClr val="FFFFFF"/>
          </a:solidFill>
          <a:ln w="14288">
            <a:solidFill>
              <a:srgbClr val="D8D4D4"/>
            </a:solidFill>
            <a:prstDash val="solid"/>
          </a:ln>
        </p:spPr>
      </p:sp>
      <p:pic>
        <p:nvPicPr>
          <p:cNvPr id="1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53113" y="3080184"/>
            <a:ext cx="155004" cy="155004"/>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988814"/>
            <a:ext cx="4722763" cy="775097"/>
          </a:xfrm>
          <a:prstGeom prst="rect">
            <a:avLst/>
          </a:prstGeom>
          <a:noFill/>
          <a:ln/>
        </p:spPr>
        <p:txBody>
          <a:bodyPr wrap="square" lIns="0" tIns="0" rIns="0" bIns="0" rtlCol="0" anchor="t">
            <a:normAutofit/>
          </a:bodyPr>
          <a:lstStyle/>
          <a:p>
            <a:pPr algn="l" indent="0" marL="0">
              <a:lnSpc>
                <a:spcPct val="104000"/>
              </a:lnSpc>
              <a:buNone/>
            </a:pPr>
            <a:r>
              <a:rPr lang="en-US" sz="2400" dirty="0">
                <a:solidFill>
                  <a:srgbClr val="030303"/>
                </a:solidFill>
                <a:latin typeface="DM Sans SemiBold" pitchFamily="34" charset="0"/>
                <a:ea typeface="DM Sans SemiBold" pitchFamily="34" charset="-122"/>
                <a:cs typeface="DM Sans SemiBold" pitchFamily="34" charset="-120"/>
              </a:rPr>
              <a:t>A Day in the Life: Ship Finance Professional</a:t>
            </a:r>
            <a:endParaRPr lang="en-US" sz="2400" dirty="0"/>
          </a:p>
        </p:txBody>
      </p:sp>
      <p:sp>
        <p:nvSpPr>
          <p:cNvPr id="4" name="Shape 1"/>
          <p:cNvSpPr/>
          <p:nvPr/>
        </p:nvSpPr>
        <p:spPr>
          <a:xfrm>
            <a:off x="496119" y="1949946"/>
            <a:ext cx="14288" cy="1072828"/>
          </a:xfrm>
          <a:prstGeom prst="roundRect">
            <a:avLst>
              <a:gd name="adj" fmla="val 59998"/>
            </a:avLst>
          </a:prstGeom>
          <a:solidFill>
            <a:srgbClr val="1C9770"/>
          </a:solidFill>
          <a:ln/>
        </p:spPr>
      </p:sp>
      <p:sp>
        <p:nvSpPr>
          <p:cNvPr id="5" name="Text 2"/>
          <p:cNvSpPr/>
          <p:nvPr/>
        </p:nvSpPr>
        <p:spPr>
          <a:xfrm>
            <a:off x="682154" y="2089472"/>
            <a:ext cx="4536728"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"Every deal I work on involves a different vessel, a different flag state, a different legal jurisdiction, and a different market outlook. No two deals are ever the same — that's what makes ship finance the most interesting corner of banking." — Senior Director, Maritime Finance, DVB Bank</a:t>
            </a:r>
            <a:endParaRPr lang="en-US" sz="950" dirty="0"/>
          </a:p>
        </p:txBody>
      </p:sp>
      <p:sp>
        <p:nvSpPr>
          <p:cNvPr id="6" name="Text 3"/>
          <p:cNvSpPr/>
          <p:nvPr/>
        </p:nvSpPr>
        <p:spPr>
          <a:xfrm>
            <a:off x="496119" y="3162374"/>
            <a:ext cx="4722763" cy="99231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Ship finance professionals combine the analytical rigor of credit analysis with deep market knowledge, legal complexity, and genuine physical asset understanding. A typical day might involve </a:t>
            </a:r>
            <a:pPr algn="l" indent="0" marL="0">
              <a:lnSpc>
                <a:spcPct val="133000"/>
              </a:lnSpc>
              <a:buNone/>
            </a:pPr>
            <a:r>
              <a:rPr lang="en-US" sz="950" b="1" dirty="0">
                <a:solidFill>
                  <a:srgbClr val="464646"/>
                </a:solidFill>
                <a:latin typeface="Inter Bold" pitchFamily="34" charset="0"/>
                <a:ea typeface="Inter Bold" pitchFamily="34" charset="-122"/>
                <a:cs typeface="Inter Bold" pitchFamily="34" charset="-120"/>
              </a:rPr>
              <a:t>credit committee preparation, covenant compliance review, vessel inspection reports, freight market analysis, and charter counterparty assessment</a:t>
            </a:r>
            <a:pPr algn="l" indent="0" marL="0">
              <a:lnSpc>
                <a:spcPct val="133000"/>
              </a:lnSpc>
              <a:buNone/>
            </a:pPr>
            <a:r>
              <a:rPr lang="en-US" sz="950" dirty="0">
                <a:solidFill>
                  <a:srgbClr val="464646"/>
                </a:solidFill>
                <a:latin typeface="Inter Medium" pitchFamily="34" charset="0"/>
                <a:ea typeface="Inter Medium" pitchFamily="34" charset="-122"/>
                <a:cs typeface="Inter Medium" pitchFamily="34" charset="-120"/>
              </a:rPr>
              <a:t> — all for the same transaction.</a:t>
            </a:r>
            <a:endParaRPr lang="en-US" sz="95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spTree>
      <p:nvGrpSpPr>
        <p:cNvPr id="1" name=""/>
        <p:cNvGrpSpPr/>
        <p:nvPr/>
      </p:nvGrpSpPr>
      <p:grpSpPr>
        <a:xfrm>
          <a:off x="0" y="0"/>
          <a:ext cx="0" cy="0"/>
          <a:chOff x="0" y="0"/>
          <a:chExt cx="0" cy="0"/>
        </a:xfrm>
      </p:grpSpPr>
      <p:sp>
        <p:nvSpPr>
          <p:cNvPr id="2" name="Text 0"/>
          <p:cNvSpPr/>
          <p:nvPr/>
        </p:nvSpPr>
        <p:spPr>
          <a:xfrm>
            <a:off x="496119" y="343570"/>
            <a:ext cx="8151763" cy="339179"/>
          </a:xfrm>
          <a:prstGeom prst="rect">
            <a:avLst/>
          </a:prstGeom>
          <a:noFill/>
          <a:ln/>
        </p:spPr>
        <p:txBody>
          <a:bodyPr wrap="none" lIns="0" tIns="0" rIns="0" bIns="0" rtlCol="0" anchor="t"/>
          <a:lstStyle/>
          <a:p>
            <a:pPr algn="l" indent="0" marL="0">
              <a:lnSpc>
                <a:spcPct val="104000"/>
              </a:lnSpc>
              <a:buNone/>
            </a:pPr>
            <a:r>
              <a:rPr lang="en-US" sz="2100" dirty="0">
                <a:solidFill>
                  <a:srgbClr val="030303"/>
                </a:solidFill>
                <a:latin typeface="DM Sans SemiBold" pitchFamily="34" charset="0"/>
                <a:ea typeface="DM Sans SemiBold" pitchFamily="34" charset="-122"/>
                <a:cs typeface="DM Sans SemiBold" pitchFamily="34" charset="-120"/>
              </a:rPr>
              <a:t>Module 1 — Complete Concept Map</a:t>
            </a:r>
            <a:endParaRPr lang="en-US" sz="2100" dirty="0"/>
          </a:p>
        </p:txBody>
      </p:sp>
      <p:sp>
        <p:nvSpPr>
          <p:cNvPr id="3" name="Text 1"/>
          <p:cNvSpPr/>
          <p:nvPr/>
        </p:nvSpPr>
        <p:spPr>
          <a:xfrm>
            <a:off x="496119" y="872654"/>
            <a:ext cx="8608963" cy="162818"/>
          </a:xfrm>
          <a:prstGeom prst="rect">
            <a:avLst/>
          </a:prstGeom>
          <a:noFill/>
          <a:ln/>
        </p:spPr>
        <p:txBody>
          <a:bodyPr wrap="none" lIns="0" tIns="0" rIns="0" bIns="0" rtlCol="0" anchor="t"/>
          <a:lstStyle/>
          <a:p>
            <a:pPr algn="l" indent="0" marL="0">
              <a:lnSpc>
                <a:spcPct val="125000"/>
              </a:lnSpc>
              <a:buNone/>
            </a:pPr>
            <a:r>
              <a:rPr lang="en-US" sz="850" dirty="0">
                <a:solidFill>
                  <a:srgbClr val="464646"/>
                </a:solidFill>
                <a:latin typeface="Inter Medium" pitchFamily="34" charset="0"/>
                <a:ea typeface="Inter Medium" pitchFamily="34" charset="-122"/>
                <a:cs typeface="Inter Medium" pitchFamily="34" charset="-120"/>
              </a:rPr>
              <a:t>Use this as a study reference to connect all the concepts covered in this foundational session before proceeding to Module 2.</a:t>
            </a:r>
            <a:endParaRPr lang="en-US" sz="850" dirty="0"/>
          </a:p>
        </p:txBody>
      </p:sp>
      <p:pic>
        <p:nvPicPr>
          <p:cNvPr id="4" name="Image 0" descr="preencoded.png">    </p:cNvPr>
          <p:cNvPicPr>
            <a:picLocks noChangeAspect="1"/>
          </p:cNvPicPr>
          <p:nvPr/>
        </p:nvPicPr>
        <p:blipFill>
          <a:blip r:embed="rId1"/>
          <a:stretch>
            <a:fillRect/>
          </a:stretch>
        </p:blipFill>
        <p:spPr>
          <a:xfrm>
            <a:off x="496119" y="1142256"/>
            <a:ext cx="6553200" cy="36576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408682"/>
            <a:ext cx="8151763" cy="236265"/>
          </a:xfrm>
          <a:prstGeom prst="rect">
            <a:avLst/>
          </a:prstGeom>
          <a:noFill/>
          <a:ln/>
        </p:spPr>
        <p:txBody>
          <a:bodyPr wrap="none" lIns="0" tIns="0" rIns="0" bIns="0" rtlCol="0" anchor="t"/>
          <a:lstStyle/>
          <a:p>
            <a:pPr algn="l" indent="0" marL="0">
              <a:lnSpc>
                <a:spcPct val="104000"/>
              </a:lnSpc>
              <a:buNone/>
            </a:pPr>
            <a:r>
              <a:rPr lang="en-US" sz="1450" dirty="0">
                <a:solidFill>
                  <a:srgbClr val="030303"/>
                </a:solidFill>
                <a:latin typeface="DM Sans SemiBold" pitchFamily="34" charset="0"/>
                <a:ea typeface="DM Sans SemiBold" pitchFamily="34" charset="-122"/>
                <a:cs typeface="DM Sans SemiBold" pitchFamily="34" charset="-120"/>
              </a:rPr>
              <a:t>What This Course Is Really About</a:t>
            </a:r>
            <a:endParaRPr lang="en-US" sz="1450" dirty="0"/>
          </a:p>
        </p:txBody>
      </p:sp>
      <p:sp>
        <p:nvSpPr>
          <p:cNvPr id="3" name="Text 1"/>
          <p:cNvSpPr/>
          <p:nvPr/>
        </p:nvSpPr>
        <p:spPr>
          <a:xfrm>
            <a:off x="496119" y="737071"/>
            <a:ext cx="8151763" cy="194667"/>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Shipping finance is not merely about securing loans for vessels. It is about </a:t>
            </a:r>
            <a:pPr algn="l" indent="0" marL="0">
              <a:lnSpc>
                <a:spcPct val="107000"/>
              </a:lnSpc>
              <a:buNone/>
            </a:pPr>
            <a:r>
              <a:rPr lang="en-US" sz="550" b="1" dirty="0">
                <a:solidFill>
                  <a:srgbClr val="464646"/>
                </a:solidFill>
                <a:latin typeface="Inter Bold" pitchFamily="34" charset="0"/>
                <a:ea typeface="Inter Bold" pitchFamily="34" charset="-122"/>
                <a:cs typeface="Inter Bold" pitchFamily="34" charset="-120"/>
              </a:rPr>
              <a:t>enabling global trade, managing billion-dollar assets, and making long-term investment decisions</a:t>
            </a:r>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 in one of the world's most volatile and fascinating industries. This course sits at a rare intersection of three disciplines that rarely meet in a single classroom.</a:t>
            </a:r>
            <a:endParaRPr lang="en-US" sz="550" dirty="0"/>
          </a:p>
        </p:txBody>
      </p:sp>
      <p:sp>
        <p:nvSpPr>
          <p:cNvPr id="4" name="Shape 2"/>
          <p:cNvSpPr/>
          <p:nvPr/>
        </p:nvSpPr>
        <p:spPr>
          <a:xfrm>
            <a:off x="496119" y="983531"/>
            <a:ext cx="4052813" cy="491430"/>
          </a:xfrm>
          <a:prstGeom prst="roundRect">
            <a:avLst>
              <a:gd name="adj" fmla="val 2307"/>
            </a:avLst>
          </a:prstGeom>
          <a:solidFill>
            <a:srgbClr val="F2EEEE"/>
          </a:solidFill>
          <a:ln/>
        </p:spPr>
      </p:sp>
      <p:sp>
        <p:nvSpPr>
          <p:cNvPr id="5" name="Text 3"/>
          <p:cNvSpPr/>
          <p:nvPr/>
        </p:nvSpPr>
        <p:spPr>
          <a:xfrm>
            <a:off x="571649" y="1059061"/>
            <a:ext cx="3901753" cy="118095"/>
          </a:xfrm>
          <a:prstGeom prst="rect">
            <a:avLst/>
          </a:prstGeom>
          <a:noFill/>
          <a:ln/>
        </p:spPr>
        <p:txBody>
          <a:bodyPr wrap="none" lIns="0" tIns="0" rIns="0" bIns="0" rtlCol="0" anchor="t"/>
          <a:lstStyle/>
          <a:p>
            <a:pPr algn="l" indent="0" marL="0">
              <a:lnSpc>
                <a:spcPct val="104000"/>
              </a:lnSpc>
              <a:buNone/>
            </a:pPr>
            <a:r>
              <a:rPr lang="en-US" sz="700" dirty="0">
                <a:solidFill>
                  <a:srgbClr val="464646"/>
                </a:solidFill>
                <a:latin typeface="DM Sans SemiBold" pitchFamily="34" charset="0"/>
                <a:ea typeface="DM Sans SemiBold" pitchFamily="34" charset="-122"/>
                <a:cs typeface="DM Sans SemiBold" pitchFamily="34" charset="-120"/>
              </a:rPr>
              <a:t>Economics</a:t>
            </a:r>
            <a:endParaRPr lang="en-US" sz="700" dirty="0"/>
          </a:p>
        </p:txBody>
      </p:sp>
      <p:sp>
        <p:nvSpPr>
          <p:cNvPr id="6" name="Text 4"/>
          <p:cNvSpPr/>
          <p:nvPr/>
        </p:nvSpPr>
        <p:spPr>
          <a:xfrm>
            <a:off x="571649" y="1204764"/>
            <a:ext cx="3901753" cy="194667"/>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Supply-demand dynamics, freight rate formation, market cycles, and the macroeconomic forces that make shipping uniquely sensitive to global trade patterns</a:t>
            </a:r>
            <a:endParaRPr lang="en-US" sz="550" dirty="0"/>
          </a:p>
        </p:txBody>
      </p:sp>
      <p:sp>
        <p:nvSpPr>
          <p:cNvPr id="7" name="Shape 5"/>
          <p:cNvSpPr/>
          <p:nvPr/>
        </p:nvSpPr>
        <p:spPr>
          <a:xfrm>
            <a:off x="4594994" y="983531"/>
            <a:ext cx="4052887" cy="491430"/>
          </a:xfrm>
          <a:prstGeom prst="roundRect">
            <a:avLst>
              <a:gd name="adj" fmla="val 2307"/>
            </a:avLst>
          </a:prstGeom>
          <a:solidFill>
            <a:srgbClr val="F2EEEE"/>
          </a:solidFill>
          <a:ln/>
        </p:spPr>
      </p:sp>
      <p:sp>
        <p:nvSpPr>
          <p:cNvPr id="8" name="Text 6"/>
          <p:cNvSpPr/>
          <p:nvPr/>
        </p:nvSpPr>
        <p:spPr>
          <a:xfrm>
            <a:off x="4670524" y="1059061"/>
            <a:ext cx="3901827" cy="118095"/>
          </a:xfrm>
          <a:prstGeom prst="rect">
            <a:avLst/>
          </a:prstGeom>
          <a:noFill/>
          <a:ln/>
        </p:spPr>
        <p:txBody>
          <a:bodyPr wrap="none" lIns="0" tIns="0" rIns="0" bIns="0" rtlCol="0" anchor="t"/>
          <a:lstStyle/>
          <a:p>
            <a:pPr algn="l" indent="0" marL="0">
              <a:lnSpc>
                <a:spcPct val="104000"/>
              </a:lnSpc>
              <a:buNone/>
            </a:pPr>
            <a:r>
              <a:rPr lang="en-US" sz="700" dirty="0">
                <a:solidFill>
                  <a:srgbClr val="464646"/>
                </a:solidFill>
                <a:latin typeface="DM Sans SemiBold" pitchFamily="34" charset="0"/>
                <a:ea typeface="DM Sans SemiBold" pitchFamily="34" charset="-122"/>
                <a:cs typeface="DM Sans SemiBold" pitchFamily="34" charset="-120"/>
              </a:rPr>
              <a:t>Engineering</a:t>
            </a:r>
            <a:endParaRPr lang="en-US" sz="700" dirty="0"/>
          </a:p>
        </p:txBody>
      </p:sp>
      <p:sp>
        <p:nvSpPr>
          <p:cNvPr id="9" name="Text 7"/>
          <p:cNvSpPr/>
          <p:nvPr/>
        </p:nvSpPr>
        <p:spPr>
          <a:xfrm>
            <a:off x="4670524" y="1204764"/>
            <a:ext cx="3901827" cy="194667"/>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Asset characteristics, vessel life cycles, technical management, classification societies, and why a ship's physical condition directly determines its bankability</a:t>
            </a:r>
            <a:endParaRPr lang="en-US" sz="550" dirty="0"/>
          </a:p>
        </p:txBody>
      </p:sp>
      <p:sp>
        <p:nvSpPr>
          <p:cNvPr id="10" name="Shape 8"/>
          <p:cNvSpPr/>
          <p:nvPr/>
        </p:nvSpPr>
        <p:spPr>
          <a:xfrm>
            <a:off x="496119" y="1521023"/>
            <a:ext cx="4052813" cy="491430"/>
          </a:xfrm>
          <a:prstGeom prst="roundRect">
            <a:avLst>
              <a:gd name="adj" fmla="val 2307"/>
            </a:avLst>
          </a:prstGeom>
          <a:solidFill>
            <a:srgbClr val="F2EEEE"/>
          </a:solidFill>
          <a:ln/>
        </p:spPr>
      </p:sp>
      <p:sp>
        <p:nvSpPr>
          <p:cNvPr id="11" name="Text 9"/>
          <p:cNvSpPr/>
          <p:nvPr/>
        </p:nvSpPr>
        <p:spPr>
          <a:xfrm>
            <a:off x="571649" y="1596554"/>
            <a:ext cx="3901753" cy="118095"/>
          </a:xfrm>
          <a:prstGeom prst="rect">
            <a:avLst/>
          </a:prstGeom>
          <a:noFill/>
          <a:ln/>
        </p:spPr>
        <p:txBody>
          <a:bodyPr wrap="none" lIns="0" tIns="0" rIns="0" bIns="0" rtlCol="0" anchor="t"/>
          <a:lstStyle/>
          <a:p>
            <a:pPr algn="l" indent="0" marL="0">
              <a:lnSpc>
                <a:spcPct val="104000"/>
              </a:lnSpc>
              <a:buNone/>
            </a:pPr>
            <a:r>
              <a:rPr lang="en-US" sz="700" dirty="0">
                <a:solidFill>
                  <a:srgbClr val="464646"/>
                </a:solidFill>
                <a:latin typeface="DM Sans SemiBold" pitchFamily="34" charset="0"/>
                <a:ea typeface="DM Sans SemiBold" pitchFamily="34" charset="-122"/>
                <a:cs typeface="DM Sans SemiBold" pitchFamily="34" charset="-120"/>
              </a:rPr>
              <a:t>Law</a:t>
            </a:r>
            <a:endParaRPr lang="en-US" sz="700" dirty="0"/>
          </a:p>
        </p:txBody>
      </p:sp>
      <p:sp>
        <p:nvSpPr>
          <p:cNvPr id="12" name="Text 10"/>
          <p:cNvSpPr/>
          <p:nvPr/>
        </p:nvSpPr>
        <p:spPr>
          <a:xfrm>
            <a:off x="571649" y="1742256"/>
            <a:ext cx="3901753" cy="194667"/>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Maritime law, flag state regulation, charterparties, cross-border compliance, and the legal frameworks that govern billion-dollar transactions across multiple jurisdictions</a:t>
            </a:r>
            <a:endParaRPr lang="en-US" sz="550" dirty="0"/>
          </a:p>
        </p:txBody>
      </p:sp>
      <p:sp>
        <p:nvSpPr>
          <p:cNvPr id="13" name="Shape 11"/>
          <p:cNvSpPr/>
          <p:nvPr/>
        </p:nvSpPr>
        <p:spPr>
          <a:xfrm>
            <a:off x="4594994" y="1521023"/>
            <a:ext cx="4052887" cy="491430"/>
          </a:xfrm>
          <a:prstGeom prst="roundRect">
            <a:avLst>
              <a:gd name="adj" fmla="val 2307"/>
            </a:avLst>
          </a:prstGeom>
          <a:solidFill>
            <a:srgbClr val="F2EEEE"/>
          </a:solidFill>
          <a:ln/>
        </p:spPr>
      </p:sp>
      <p:sp>
        <p:nvSpPr>
          <p:cNvPr id="14" name="Text 12"/>
          <p:cNvSpPr/>
          <p:nvPr/>
        </p:nvSpPr>
        <p:spPr>
          <a:xfrm>
            <a:off x="4670524" y="1596554"/>
            <a:ext cx="3901827" cy="118095"/>
          </a:xfrm>
          <a:prstGeom prst="rect">
            <a:avLst/>
          </a:prstGeom>
          <a:noFill/>
          <a:ln/>
        </p:spPr>
        <p:txBody>
          <a:bodyPr wrap="none" lIns="0" tIns="0" rIns="0" bIns="0" rtlCol="0" anchor="t"/>
          <a:lstStyle/>
          <a:p>
            <a:pPr algn="l" indent="0" marL="0">
              <a:lnSpc>
                <a:spcPct val="104000"/>
              </a:lnSpc>
              <a:buNone/>
            </a:pPr>
            <a:r>
              <a:rPr lang="en-US" sz="700" dirty="0">
                <a:solidFill>
                  <a:srgbClr val="464646"/>
                </a:solidFill>
                <a:latin typeface="DM Sans SemiBold" pitchFamily="34" charset="0"/>
                <a:ea typeface="DM Sans SemiBold" pitchFamily="34" charset="-122"/>
                <a:cs typeface="DM Sans SemiBold" pitchFamily="34" charset="-120"/>
              </a:rPr>
              <a:t>Finance</a:t>
            </a:r>
            <a:endParaRPr lang="en-US" sz="700" dirty="0"/>
          </a:p>
        </p:txBody>
      </p:sp>
      <p:sp>
        <p:nvSpPr>
          <p:cNvPr id="15" name="Text 13"/>
          <p:cNvSpPr/>
          <p:nvPr/>
        </p:nvSpPr>
        <p:spPr>
          <a:xfrm>
            <a:off x="4670524" y="1742256"/>
            <a:ext cx="3901827" cy="194667"/>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Debt structuring, equity markets, leasing, bonds, risk management, and the full spectrum of capital solutions specific to maritime assets</a:t>
            </a:r>
            <a:endParaRPr lang="en-US" sz="550" dirty="0"/>
          </a:p>
        </p:txBody>
      </p:sp>
      <p:sp>
        <p:nvSpPr>
          <p:cNvPr id="16" name="Text 14"/>
          <p:cNvSpPr/>
          <p:nvPr/>
        </p:nvSpPr>
        <p:spPr>
          <a:xfrm>
            <a:off x="496119" y="2081510"/>
            <a:ext cx="8151763" cy="189012"/>
          </a:xfrm>
          <a:prstGeom prst="rect">
            <a:avLst/>
          </a:prstGeom>
          <a:noFill/>
          <a:ln/>
        </p:spPr>
        <p:txBody>
          <a:bodyPr wrap="none" lIns="0" tIns="0" rIns="0" bIns="0" rtlCol="0" anchor="t"/>
          <a:lstStyle/>
          <a:p>
            <a:pPr algn="l" indent="0" marL="0">
              <a:lnSpc>
                <a:spcPct val="104000"/>
              </a:lnSpc>
              <a:buNone/>
            </a:pPr>
            <a:r>
              <a:rPr lang="en-US" sz="1150" dirty="0">
                <a:solidFill>
                  <a:srgbClr val="030303"/>
                </a:solidFill>
                <a:latin typeface="DM Sans SemiBold" pitchFamily="34" charset="0"/>
                <a:ea typeface="DM Sans SemiBold" pitchFamily="34" charset="-122"/>
                <a:cs typeface="DM Sans SemiBold" pitchFamily="34" charset="-120"/>
              </a:rPr>
              <a:t>How Shipping Finance Differs From Regular Business Finance</a:t>
            </a:r>
            <a:endParaRPr lang="en-US" sz="1150" dirty="0"/>
          </a:p>
        </p:txBody>
      </p:sp>
      <p:sp>
        <p:nvSpPr>
          <p:cNvPr id="17" name="Text 15"/>
          <p:cNvSpPr/>
          <p:nvPr/>
        </p:nvSpPr>
        <p:spPr>
          <a:xfrm>
            <a:off x="496119" y="2339578"/>
            <a:ext cx="8151763" cy="194667"/>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In conventional corporate finance, lenders assess balance sheets, revenue streams, and brand equity. In shipping finance, the calculus is fundamentally different — and far more complex. The asset </a:t>
            </a:r>
            <a:pPr algn="l" indent="0" marL="0">
              <a:lnSpc>
                <a:spcPct val="107000"/>
              </a:lnSpc>
              <a:buNone/>
            </a:pPr>
            <a:r>
              <a:rPr lang="en-US" sz="550" i="1" dirty="0">
                <a:solidFill>
                  <a:srgbClr val="464646"/>
                </a:solidFill>
                <a:latin typeface="Inter Medium" pitchFamily="34" charset="0"/>
                <a:ea typeface="Inter Medium" pitchFamily="34" charset="-122"/>
                <a:cs typeface="Inter Medium" pitchFamily="34" charset="-120"/>
              </a:rPr>
              <a:t>is</a:t>
            </a:r>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 the business, and the asset moves across international waters, changes jurisdiction daily, and can lose 40% of its value in a single market downturn.</a:t>
            </a:r>
            <a:endParaRPr lang="en-US" sz="550" dirty="0"/>
          </a:p>
        </p:txBody>
      </p:sp>
      <p:sp>
        <p:nvSpPr>
          <p:cNvPr id="18" name="Text 16"/>
          <p:cNvSpPr/>
          <p:nvPr/>
        </p:nvSpPr>
        <p:spPr>
          <a:xfrm>
            <a:off x="496119" y="2632100"/>
            <a:ext cx="3983682" cy="118095"/>
          </a:xfrm>
          <a:prstGeom prst="rect">
            <a:avLst/>
          </a:prstGeom>
          <a:noFill/>
          <a:ln/>
        </p:spPr>
        <p:txBody>
          <a:bodyPr wrap="none" lIns="0" tIns="0" rIns="0" bIns="0" rtlCol="0" anchor="t"/>
          <a:lstStyle/>
          <a:p>
            <a:pPr algn="l" indent="0" marL="0">
              <a:lnSpc>
                <a:spcPct val="104000"/>
              </a:lnSpc>
              <a:buNone/>
            </a:pPr>
            <a:r>
              <a:rPr lang="en-US" sz="700" dirty="0">
                <a:solidFill>
                  <a:srgbClr val="030303"/>
                </a:solidFill>
                <a:latin typeface="DM Sans SemiBold" pitchFamily="34" charset="0"/>
                <a:ea typeface="DM Sans SemiBold" pitchFamily="34" charset="-122"/>
                <a:cs typeface="DM Sans SemiBold" pitchFamily="34" charset="-120"/>
              </a:rPr>
              <a:t>Ship Mortgages</a:t>
            </a:r>
            <a:endParaRPr lang="en-US" sz="700" dirty="0"/>
          </a:p>
        </p:txBody>
      </p:sp>
      <p:sp>
        <p:nvSpPr>
          <p:cNvPr id="19" name="Text 17"/>
          <p:cNvSpPr/>
          <p:nvPr/>
        </p:nvSpPr>
        <p:spPr>
          <a:xfrm>
            <a:off x="496119" y="2796257"/>
            <a:ext cx="3983682" cy="486668"/>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Unlike a property mortgage, a </a:t>
            </a:r>
            <a:pPr algn="l" indent="0" marL="0">
              <a:lnSpc>
                <a:spcPct val="107000"/>
              </a:lnSpc>
              <a:buNone/>
            </a:pPr>
            <a:r>
              <a:rPr lang="en-US" sz="550" b="1" dirty="0">
                <a:solidFill>
                  <a:srgbClr val="464646"/>
                </a:solidFill>
                <a:latin typeface="Inter Bold" pitchFamily="34" charset="0"/>
                <a:ea typeface="Inter Bold" pitchFamily="34" charset="-122"/>
                <a:cs typeface="Inter Bold" pitchFamily="34" charset="-120"/>
              </a:rPr>
              <a:t>ship mortgage</a:t>
            </a:r>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 follows an asset that has no fixed address. Lenders must register their security interest in the vessel's flag state, negotiate preferred mortgagee rights, and ensure that arrest rights are enforceable across ports worldwide. A bank financing a Panamax bulker must consider whether it can seize and sell the vessel in Singapore, Rotterdam, or Houston if the borrower defaults — all governed by different legal regimes.</a:t>
            </a:r>
            <a:endParaRPr lang="en-US" sz="550" dirty="0"/>
          </a:p>
        </p:txBody>
      </p:sp>
      <p:sp>
        <p:nvSpPr>
          <p:cNvPr id="20" name="Text 18"/>
          <p:cNvSpPr/>
          <p:nvPr/>
        </p:nvSpPr>
        <p:spPr>
          <a:xfrm>
            <a:off x="496119" y="3328988"/>
            <a:ext cx="3983682" cy="118095"/>
          </a:xfrm>
          <a:prstGeom prst="rect">
            <a:avLst/>
          </a:prstGeom>
          <a:noFill/>
          <a:ln/>
        </p:spPr>
        <p:txBody>
          <a:bodyPr wrap="none" lIns="0" tIns="0" rIns="0" bIns="0" rtlCol="0" anchor="t"/>
          <a:lstStyle/>
          <a:p>
            <a:pPr algn="l" indent="0" marL="0">
              <a:lnSpc>
                <a:spcPct val="104000"/>
              </a:lnSpc>
              <a:buNone/>
            </a:pPr>
            <a:r>
              <a:rPr lang="en-US" sz="700" dirty="0">
                <a:solidFill>
                  <a:srgbClr val="030303"/>
                </a:solidFill>
                <a:latin typeface="DM Sans SemiBold" pitchFamily="34" charset="0"/>
                <a:ea typeface="DM Sans SemiBold" pitchFamily="34" charset="-122"/>
                <a:cs typeface="DM Sans SemiBold" pitchFamily="34" charset="-120"/>
              </a:rPr>
              <a:t>Charter-Backed Loans</a:t>
            </a:r>
            <a:endParaRPr lang="en-US" sz="700" dirty="0"/>
          </a:p>
        </p:txBody>
      </p:sp>
      <p:sp>
        <p:nvSpPr>
          <p:cNvPr id="21" name="Text 19"/>
          <p:cNvSpPr/>
          <p:nvPr/>
        </p:nvSpPr>
        <p:spPr>
          <a:xfrm>
            <a:off x="496119" y="3493145"/>
            <a:ext cx="3983682" cy="389334"/>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A </a:t>
            </a:r>
            <a:pPr algn="l" indent="0" marL="0">
              <a:lnSpc>
                <a:spcPct val="107000"/>
              </a:lnSpc>
              <a:buNone/>
            </a:pPr>
            <a:r>
              <a:rPr lang="en-US" sz="550" b="1" dirty="0">
                <a:solidFill>
                  <a:srgbClr val="464646"/>
                </a:solidFill>
                <a:latin typeface="Inter Bold" pitchFamily="34" charset="0"/>
                <a:ea typeface="Inter Bold" pitchFamily="34" charset="-122"/>
                <a:cs typeface="Inter Bold" pitchFamily="34" charset="-120"/>
              </a:rPr>
              <a:t>charter-backed loan</a:t>
            </a:r>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 uses a vessel's future earning power as collateral. If a container ship has a 5-year time charter with a creditworthy operator like Maersk or MSC, a lender can structure repayments against those contracted cash flows — effectively lending against the income stream, not just the steel. The charter contract is assigned to the bank, transforming a volatile asset into something closer to a bond.</a:t>
            </a:r>
            <a:endParaRPr lang="en-US" sz="550" dirty="0"/>
          </a:p>
        </p:txBody>
      </p:sp>
      <p:sp>
        <p:nvSpPr>
          <p:cNvPr id="22" name="Text 20"/>
          <p:cNvSpPr/>
          <p:nvPr/>
        </p:nvSpPr>
        <p:spPr>
          <a:xfrm>
            <a:off x="4668962" y="2632100"/>
            <a:ext cx="3983682" cy="118095"/>
          </a:xfrm>
          <a:prstGeom prst="rect">
            <a:avLst/>
          </a:prstGeom>
          <a:noFill/>
          <a:ln/>
        </p:spPr>
        <p:txBody>
          <a:bodyPr wrap="none" lIns="0" tIns="0" rIns="0" bIns="0" rtlCol="0" anchor="t"/>
          <a:lstStyle/>
          <a:p>
            <a:pPr algn="l" indent="0" marL="0">
              <a:lnSpc>
                <a:spcPct val="104000"/>
              </a:lnSpc>
              <a:buNone/>
            </a:pPr>
            <a:r>
              <a:rPr lang="en-US" sz="700" dirty="0">
                <a:solidFill>
                  <a:srgbClr val="030303"/>
                </a:solidFill>
                <a:latin typeface="DM Sans SemiBold" pitchFamily="34" charset="0"/>
                <a:ea typeface="DM Sans SemiBold" pitchFamily="34" charset="-122"/>
                <a:cs typeface="DM Sans SemiBold" pitchFamily="34" charset="-120"/>
              </a:rPr>
              <a:t>Sale-Leaseback Transactions</a:t>
            </a:r>
            <a:endParaRPr lang="en-US" sz="700" dirty="0"/>
          </a:p>
        </p:txBody>
      </p:sp>
      <p:sp>
        <p:nvSpPr>
          <p:cNvPr id="23" name="Text 21"/>
          <p:cNvSpPr/>
          <p:nvPr/>
        </p:nvSpPr>
        <p:spPr>
          <a:xfrm>
            <a:off x="4668962" y="2796257"/>
            <a:ext cx="3983682" cy="389334"/>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In a </a:t>
            </a:r>
            <a:pPr algn="l" indent="0" marL="0">
              <a:lnSpc>
                <a:spcPct val="107000"/>
              </a:lnSpc>
              <a:buNone/>
            </a:pPr>
            <a:r>
              <a:rPr lang="en-US" sz="550" b="1" dirty="0">
                <a:solidFill>
                  <a:srgbClr val="464646"/>
                </a:solidFill>
                <a:latin typeface="Inter Bold" pitchFamily="34" charset="0"/>
                <a:ea typeface="Inter Bold" pitchFamily="34" charset="-122"/>
                <a:cs typeface="Inter Bold" pitchFamily="34" charset="-120"/>
              </a:rPr>
              <a:t>sale-leaseback</a:t>
            </a:r>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 a shipowner sells a vessel to a financial institution or leasing company — often a Chinese or Japanese lessor — and immediately leases it back on a long-term bareboat charter. The owner unlocks the equity tied up in the vessel while retaining operational control. This has become a dominant financing structure in Asia, where state-backed leasing houses offer cheaper capital than traditional bank debt.</a:t>
            </a:r>
            <a:endParaRPr lang="en-US" sz="550" dirty="0"/>
          </a:p>
        </p:txBody>
      </p:sp>
      <p:sp>
        <p:nvSpPr>
          <p:cNvPr id="24" name="Text 22"/>
          <p:cNvSpPr/>
          <p:nvPr/>
        </p:nvSpPr>
        <p:spPr>
          <a:xfrm>
            <a:off x="4668962" y="3231654"/>
            <a:ext cx="3983682" cy="118095"/>
          </a:xfrm>
          <a:prstGeom prst="rect">
            <a:avLst/>
          </a:prstGeom>
          <a:noFill/>
          <a:ln/>
        </p:spPr>
        <p:txBody>
          <a:bodyPr wrap="none" lIns="0" tIns="0" rIns="0" bIns="0" rtlCol="0" anchor="t"/>
          <a:lstStyle/>
          <a:p>
            <a:pPr algn="l" indent="0" marL="0">
              <a:lnSpc>
                <a:spcPct val="104000"/>
              </a:lnSpc>
              <a:buNone/>
            </a:pPr>
            <a:r>
              <a:rPr lang="en-US" sz="700" dirty="0">
                <a:solidFill>
                  <a:srgbClr val="030303"/>
                </a:solidFill>
                <a:latin typeface="DM Sans SemiBold" pitchFamily="34" charset="0"/>
                <a:ea typeface="DM Sans SemiBold" pitchFamily="34" charset="-122"/>
                <a:cs typeface="DM Sans SemiBold" pitchFamily="34" charset="-120"/>
              </a:rPr>
              <a:t>The $100M Container Ship — A Real-World Scenario</a:t>
            </a:r>
            <a:endParaRPr lang="en-US" sz="700" dirty="0"/>
          </a:p>
        </p:txBody>
      </p:sp>
      <p:sp>
        <p:nvSpPr>
          <p:cNvPr id="25" name="Text 23"/>
          <p:cNvSpPr/>
          <p:nvPr/>
        </p:nvSpPr>
        <p:spPr>
          <a:xfrm>
            <a:off x="4668962" y="3395811"/>
            <a:ext cx="3983682" cy="194667"/>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Consider a Greek shipowner ordering a </a:t>
            </a:r>
            <a:pPr algn="l" indent="0" marL="0">
              <a:lnSpc>
                <a:spcPct val="107000"/>
              </a:lnSpc>
              <a:buNone/>
            </a:pPr>
            <a:r>
              <a:rPr lang="en-US" sz="550" b="1" dirty="0">
                <a:solidFill>
                  <a:srgbClr val="464646"/>
                </a:solidFill>
                <a:latin typeface="Inter Bold" pitchFamily="34" charset="0"/>
                <a:ea typeface="Inter Bold" pitchFamily="34" charset="-122"/>
                <a:cs typeface="Inter Bold" pitchFamily="34" charset="-120"/>
              </a:rPr>
              <a:t>$100M feeder container vessel</a:t>
            </a:r>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 from a South Korean yard with delivery in 24 months. They must arrange:</a:t>
            </a:r>
            <a:endParaRPr lang="en-US" sz="550" dirty="0"/>
          </a:p>
        </p:txBody>
      </p:sp>
      <p:sp>
        <p:nvSpPr>
          <p:cNvPr id="26" name="Text 24"/>
          <p:cNvSpPr/>
          <p:nvPr/>
        </p:nvSpPr>
        <p:spPr>
          <a:xfrm>
            <a:off x="4668962" y="3631927"/>
            <a:ext cx="3983682" cy="550962"/>
          </a:xfrm>
          <a:prstGeom prst="rect">
            <a:avLst/>
          </a:prstGeom>
          <a:noFill/>
          <a:ln/>
        </p:spPr>
        <p:txBody>
          <a:bodyPr wrap="square" lIns="0" tIns="0" rIns="0" bIns="0" rtlCol="0" anchor="t">
            <a:normAutofit/>
          </a:bodyPr>
          <a:lstStyle/>
          <a:p>
            <a:pPr algn="l" marL="111760" indent="-111760">
              <a:lnSpc>
                <a:spcPct val="107000"/>
              </a:lnSpc>
              <a:buSzPct val="100000"/>
              <a:buChar char="•"/>
            </a:pPr>
            <a:r>
              <a:rPr lang="en-US" sz="550" b="1" dirty="0">
                <a:solidFill>
                  <a:srgbClr val="464646"/>
                </a:solidFill>
                <a:latin typeface="Inter Bold" pitchFamily="34" charset="0"/>
                <a:ea typeface="Inter Bold" pitchFamily="34" charset="-122"/>
                <a:cs typeface="Inter Bold" pitchFamily="34" charset="-120"/>
              </a:rPr>
              <a:t>Equity</a:t>
            </a:r>
            <a:pPr algn="l" marL="111760" indent="-111760">
              <a:lnSpc>
                <a:spcPct val="107000"/>
              </a:lnSpc>
              <a:buSzPct val="100000"/>
              <a:buChar char="•"/>
            </a:pPr>
            <a:r>
              <a:rPr lang="en-US" sz="550" dirty="0">
                <a:solidFill>
                  <a:srgbClr val="464646"/>
                </a:solidFill>
                <a:latin typeface="Inter Medium" pitchFamily="34" charset="0"/>
                <a:ea typeface="Inter Medium" pitchFamily="34" charset="-122"/>
                <a:cs typeface="Inter Medium" pitchFamily="34" charset="-120"/>
              </a:rPr>
              <a:t>: Typically 20–30%, sourced from retained earnings, private equity, or family capital</a:t>
            </a:r>
            <a:endParaRPr lang="en-US" sz="550" dirty="0"/>
          </a:p>
          <a:p>
            <a:pPr algn="l" marL="111760" indent="-111760">
              <a:lnSpc>
                <a:spcPct val="107000"/>
              </a:lnSpc>
              <a:buSzPct val="100000"/>
              <a:buChar char="•"/>
            </a:pPr>
            <a:r>
              <a:rPr lang="en-US" sz="550" b="1" dirty="0">
                <a:solidFill>
                  <a:srgbClr val="464646"/>
                </a:solidFill>
                <a:latin typeface="Inter Bold" pitchFamily="34" charset="0"/>
                <a:ea typeface="Inter Bold" pitchFamily="34" charset="-122"/>
                <a:cs typeface="Inter Bold" pitchFamily="34" charset="-120"/>
              </a:rPr>
              <a:t>Debt</a:t>
            </a:r>
            <a:pPr algn="l" marL="111760" indent="-111760">
              <a:lnSpc>
                <a:spcPct val="107000"/>
              </a:lnSpc>
              <a:buSzPct val="100000"/>
              <a:buChar char="•"/>
            </a:pPr>
            <a:r>
              <a:rPr lang="en-US" sz="550" dirty="0">
                <a:solidFill>
                  <a:srgbClr val="464646"/>
                </a:solidFill>
                <a:latin typeface="Inter Medium" pitchFamily="34" charset="0"/>
                <a:ea typeface="Inter Medium" pitchFamily="34" charset="-122"/>
                <a:cs typeface="Inter Medium" pitchFamily="34" charset="-120"/>
              </a:rPr>
              <a:t>: 70–80% via a syndicated loan, export credit agency (ECA) guarantee, or Chinese lessor</a:t>
            </a:r>
            <a:endParaRPr lang="en-US" sz="550" dirty="0"/>
          </a:p>
          <a:p>
            <a:pPr algn="l" marL="111760" indent="-111760">
              <a:lnSpc>
                <a:spcPct val="107000"/>
              </a:lnSpc>
              <a:buSzPct val="100000"/>
              <a:buChar char="•"/>
            </a:pPr>
            <a:r>
              <a:rPr lang="en-US" sz="550" b="1" dirty="0">
                <a:solidFill>
                  <a:srgbClr val="464646"/>
                </a:solidFill>
                <a:latin typeface="Inter Bold" pitchFamily="34" charset="0"/>
                <a:ea typeface="Inter Bold" pitchFamily="34" charset="-122"/>
                <a:cs typeface="Inter Bold" pitchFamily="34" charset="-120"/>
              </a:rPr>
              <a:t>Refund guarantee</a:t>
            </a:r>
            <a:pPr algn="l" marL="111760" indent="-111760">
              <a:lnSpc>
                <a:spcPct val="107000"/>
              </a:lnSpc>
              <a:buSzPct val="100000"/>
              <a:buChar char="•"/>
            </a:pPr>
            <a:r>
              <a:rPr lang="en-US" sz="550" dirty="0">
                <a:solidFill>
                  <a:srgbClr val="464646"/>
                </a:solidFill>
                <a:latin typeface="Inter Medium" pitchFamily="34" charset="0"/>
                <a:ea typeface="Inter Medium" pitchFamily="34" charset="-122"/>
                <a:cs typeface="Inter Medium" pitchFamily="34" charset="-120"/>
              </a:rPr>
              <a:t>: Protecting pre-delivery installments if the yard defaults</a:t>
            </a:r>
            <a:endParaRPr lang="en-US" sz="550" dirty="0"/>
          </a:p>
          <a:p>
            <a:pPr algn="l" marL="111760" indent="-111760">
              <a:lnSpc>
                <a:spcPct val="107000"/>
              </a:lnSpc>
              <a:buSzPct val="100000"/>
              <a:buChar char="•"/>
            </a:pPr>
            <a:r>
              <a:rPr lang="en-US" sz="550" b="1" dirty="0">
                <a:solidFill>
                  <a:srgbClr val="464646"/>
                </a:solidFill>
                <a:latin typeface="Inter Bold" pitchFamily="34" charset="0"/>
                <a:ea typeface="Inter Bold" pitchFamily="34" charset="-122"/>
                <a:cs typeface="Inter Bold" pitchFamily="34" charset="-120"/>
              </a:rPr>
              <a:t>Charter coverage</a:t>
            </a:r>
            <a:pPr algn="l" marL="111760" indent="-111760">
              <a:lnSpc>
                <a:spcPct val="107000"/>
              </a:lnSpc>
              <a:buSzPct val="100000"/>
              <a:buChar char="•"/>
            </a:pPr>
            <a:r>
              <a:rPr lang="en-US" sz="550" dirty="0">
                <a:solidFill>
                  <a:srgbClr val="464646"/>
                </a:solidFill>
                <a:latin typeface="Inter Medium" pitchFamily="34" charset="0"/>
                <a:ea typeface="Inter Medium" pitchFamily="34" charset="-122"/>
                <a:cs typeface="Inter Medium" pitchFamily="34" charset="-120"/>
              </a:rPr>
              <a:t>: Ideally a time charter locked before delivery to satisfy lender debt service requirements</a:t>
            </a:r>
            <a:endParaRPr lang="en-US" sz="550" dirty="0"/>
          </a:p>
          <a:p>
            <a:pPr algn="l" marL="111760" indent="-111760">
              <a:lnSpc>
                <a:spcPct val="107000"/>
              </a:lnSpc>
              <a:buSzPct val="100000"/>
              <a:buChar char="•"/>
            </a:pPr>
            <a:r>
              <a:rPr lang="en-US" sz="550" b="1" dirty="0">
                <a:solidFill>
                  <a:srgbClr val="464646"/>
                </a:solidFill>
                <a:latin typeface="Inter Bold" pitchFamily="34" charset="0"/>
                <a:ea typeface="Inter Bold" pitchFamily="34" charset="-122"/>
                <a:cs typeface="Inter Bold" pitchFamily="34" charset="-120"/>
              </a:rPr>
              <a:t>Insurance</a:t>
            </a:r>
            <a:pPr algn="l" marL="111760" indent="-111760">
              <a:lnSpc>
                <a:spcPct val="107000"/>
              </a:lnSpc>
              <a:buSzPct val="100000"/>
              <a:buChar char="•"/>
            </a:pPr>
            <a:r>
              <a:rPr lang="en-US" sz="550" dirty="0">
                <a:solidFill>
                  <a:srgbClr val="464646"/>
                </a:solidFill>
                <a:latin typeface="Inter Medium" pitchFamily="34" charset="0"/>
                <a:ea typeface="Inter Medium" pitchFamily="34" charset="-122"/>
                <a:cs typeface="Inter Medium" pitchFamily="34" charset="-120"/>
              </a:rPr>
              <a:t>: Hull &amp; Machinery, P&amp;I, and loss-of-hire coverage as mandatory lender conditions</a:t>
            </a:r>
            <a:endParaRPr lang="en-US" sz="550" dirty="0"/>
          </a:p>
        </p:txBody>
      </p:sp>
      <p:sp>
        <p:nvSpPr>
          <p:cNvPr id="27" name="Text 25"/>
          <p:cNvSpPr/>
          <p:nvPr/>
        </p:nvSpPr>
        <p:spPr>
          <a:xfrm>
            <a:off x="4668962" y="4224338"/>
            <a:ext cx="3983682" cy="194667"/>
          </a:xfrm>
          <a:prstGeom prst="rect">
            <a:avLst/>
          </a:prstGeom>
          <a:noFill/>
          <a:ln/>
        </p:spPr>
        <p:txBody>
          <a:bodyPr wrap="square" lIns="0" tIns="0" rIns="0" bIns="0" rtlCol="0" anchor="t">
            <a:normAutofit/>
          </a:bodyPr>
          <a:lstStyle/>
          <a:p>
            <a:pPr algn="l" indent="0" marL="0">
              <a:lnSpc>
                <a:spcPct val="107000"/>
              </a:lnSpc>
              <a:buNone/>
            </a:pPr>
            <a:r>
              <a:rPr lang="en-US" sz="550" dirty="0">
                <a:solidFill>
                  <a:srgbClr val="464646"/>
                </a:solidFill>
                <a:latin typeface="Inter Medium" pitchFamily="34" charset="0"/>
                <a:ea typeface="Inter Medium" pitchFamily="34" charset="-122"/>
                <a:cs typeface="Inter Medium" pitchFamily="34" charset="-120"/>
              </a:rPr>
              <a:t>Managing this simultaneously — across Greek, Korean, and international capital markets — is what this course prepares you to do.</a:t>
            </a:r>
            <a:endParaRPr lang="en-US" sz="550" dirty="0"/>
          </a:p>
        </p:txBody>
      </p:sp>
      <p:sp>
        <p:nvSpPr>
          <p:cNvPr id="28" name="Shape 26"/>
          <p:cNvSpPr/>
          <p:nvPr/>
        </p:nvSpPr>
        <p:spPr>
          <a:xfrm>
            <a:off x="496119" y="4512246"/>
            <a:ext cx="8151763" cy="222498"/>
          </a:xfrm>
          <a:prstGeom prst="roundRect">
            <a:avLst>
              <a:gd name="adj" fmla="val 5096"/>
            </a:avLst>
          </a:prstGeom>
          <a:solidFill>
            <a:srgbClr val="D4F7EC"/>
          </a:solidFill>
          <a:ln/>
        </p:spPr>
      </p:sp>
      <p:pic>
        <p:nvPicPr>
          <p:cNvPr id="29" name="Image 0" descr="preencoded.png">    </p:cNvPr>
          <p:cNvPicPr>
            <a:picLocks noChangeAspect="1"/>
          </p:cNvPicPr>
          <p:nvPr/>
        </p:nvPicPr>
        <p:blipFill>
          <a:blip r:embed="rId1"/>
          <a:stretch>
            <a:fillRect/>
          </a:stretch>
        </p:blipFill>
        <p:spPr>
          <a:xfrm>
            <a:off x="571649" y="4607123"/>
            <a:ext cx="94431" cy="75530"/>
          </a:xfrm>
          <a:prstGeom prst="rect">
            <a:avLst/>
          </a:prstGeom>
        </p:spPr>
      </p:pic>
      <p:sp>
        <p:nvSpPr>
          <p:cNvPr id="30" name="Text 27"/>
          <p:cNvSpPr/>
          <p:nvPr/>
        </p:nvSpPr>
        <p:spPr>
          <a:xfrm>
            <a:off x="741611" y="4577135"/>
            <a:ext cx="8287941" cy="97334"/>
          </a:xfrm>
          <a:prstGeom prst="rect">
            <a:avLst/>
          </a:prstGeom>
          <a:noFill/>
          <a:ln/>
        </p:spPr>
        <p:txBody>
          <a:bodyPr wrap="none" lIns="0" tIns="0" rIns="0" bIns="0" rtlCol="0" anchor="t"/>
          <a:lstStyle/>
          <a:p>
            <a:pPr algn="l" indent="0" marL="0">
              <a:lnSpc>
                <a:spcPct val="107000"/>
              </a:lnSpc>
              <a:buNone/>
            </a:pPr>
            <a:r>
              <a:rPr lang="en-US" sz="550" dirty="0">
                <a:solidFill>
                  <a:srgbClr val="000000"/>
                </a:solidFill>
                <a:latin typeface="Inter Medium" pitchFamily="34" charset="0"/>
                <a:ea typeface="Inter Medium" pitchFamily="34" charset="-122"/>
                <a:cs typeface="Inter Medium" pitchFamily="34" charset="-120"/>
              </a:rPr>
              <a:t>This course treats shipping not as a niche sector but as a lens through which to understand global capital flows, asset-backed finance, and the economics of international trade at its most fundamental level.</a:t>
            </a:r>
            <a:endParaRPr lang="en-US" sz="55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496119" y="479301"/>
            <a:ext cx="4722763" cy="501551"/>
          </a:xfrm>
          <a:prstGeom prst="rect">
            <a:avLst/>
          </a:prstGeom>
          <a:noFill/>
          <a:ln/>
        </p:spPr>
        <p:txBody>
          <a:bodyPr wrap="none" lIns="0" tIns="0" rIns="0" bIns="0" rtlCol="0" anchor="t"/>
          <a:lstStyle/>
          <a:p>
            <a:pPr algn="l" indent="0" marL="0">
              <a:lnSpc>
                <a:spcPct val="104000"/>
              </a:lnSpc>
              <a:buNone/>
            </a:pPr>
            <a:r>
              <a:rPr lang="en-US" sz="3150" dirty="0">
                <a:solidFill>
                  <a:srgbClr val="030303"/>
                </a:solidFill>
                <a:latin typeface="DM Sans SemiBold" pitchFamily="34" charset="0"/>
                <a:ea typeface="DM Sans SemiBold" pitchFamily="34" charset="-122"/>
                <a:cs typeface="DM Sans SemiBold" pitchFamily="34" charset="-120"/>
              </a:rPr>
              <a:t>Thank You</a:t>
            </a:r>
            <a:endParaRPr lang="en-US" sz="3150" dirty="0"/>
          </a:p>
        </p:txBody>
      </p:sp>
      <p:sp>
        <p:nvSpPr>
          <p:cNvPr id="4" name="Text 1"/>
          <p:cNvSpPr/>
          <p:nvPr/>
        </p:nvSpPr>
        <p:spPr>
          <a:xfrm>
            <a:off x="496119" y="1144339"/>
            <a:ext cx="4722763" cy="363289"/>
          </a:xfrm>
          <a:prstGeom prst="rect">
            <a:avLst/>
          </a:prstGeom>
          <a:noFill/>
          <a:ln/>
        </p:spPr>
        <p:txBody>
          <a:bodyPr wrap="square" lIns="0" tIns="0" rIns="0" bIns="0" rtlCol="0" anchor="t">
            <a:normAutofit/>
          </a:bodyPr>
          <a:lstStyle/>
          <a:p>
            <a:pPr algn="l" indent="0" marL="0">
              <a:lnSpc>
                <a:spcPct val="104000"/>
              </a:lnSpc>
              <a:buNone/>
            </a:pPr>
            <a:r>
              <a:rPr lang="en-US" sz="1100" dirty="0">
                <a:solidFill>
                  <a:srgbClr val="030303"/>
                </a:solidFill>
                <a:latin typeface="DM Sans SemiBold" pitchFamily="34" charset="0"/>
                <a:ea typeface="DM Sans SemiBold" pitchFamily="34" charset="-122"/>
                <a:cs typeface="DM Sans SemiBold" pitchFamily="34" charset="-120"/>
              </a:rPr>
              <a:t>Module 1 Complete — Foundations of the Maritime Financial System</a:t>
            </a:r>
            <a:endParaRPr lang="en-US" sz="1100" dirty="0"/>
          </a:p>
        </p:txBody>
      </p:sp>
      <p:sp>
        <p:nvSpPr>
          <p:cNvPr id="5" name="Text 2"/>
          <p:cNvSpPr/>
          <p:nvPr/>
        </p:nvSpPr>
        <p:spPr>
          <a:xfrm>
            <a:off x="496119" y="1671117"/>
            <a:ext cx="4722763" cy="720923"/>
          </a:xfrm>
          <a:prstGeom prst="rect">
            <a:avLst/>
          </a:prstGeom>
          <a:noFill/>
          <a:ln/>
        </p:spPr>
        <p:txBody>
          <a:bodyPr wrap="square" lIns="0" tIns="0" rIns="0" bIns="0" rtlCol="0" anchor="t">
            <a:normAutofit/>
          </a:bodyPr>
          <a:lstStyle/>
          <a:p>
            <a:pPr algn="l" indent="0" marL="0">
              <a:lnSpc>
                <a:spcPct val="129000"/>
              </a:lnSpc>
              <a:buNone/>
            </a:pPr>
            <a:r>
              <a:rPr lang="en-US" sz="900" dirty="0">
                <a:solidFill>
                  <a:srgbClr val="464646"/>
                </a:solidFill>
                <a:latin typeface="Inter Medium" pitchFamily="34" charset="0"/>
                <a:ea typeface="Inter Medium" pitchFamily="34" charset="-122"/>
                <a:cs typeface="Inter Medium" pitchFamily="34" charset="-120"/>
              </a:rPr>
              <a:t>You now have the foundational framework to understand how global shipping works, why it requires specialized finance, and how market cycles shape every investment and lending decision in this industry. In Module 2, we move into quantitative freight market analysis and vessel valuation — where the numbers come alive.</a:t>
            </a:r>
            <a:endParaRPr lang="en-US" sz="900" dirty="0"/>
          </a:p>
        </p:txBody>
      </p:sp>
      <p:sp>
        <p:nvSpPr>
          <p:cNvPr id="6" name="Shape 3"/>
          <p:cNvSpPr/>
          <p:nvPr/>
        </p:nvSpPr>
        <p:spPr>
          <a:xfrm>
            <a:off x="496119" y="2514674"/>
            <a:ext cx="2306836" cy="1200448"/>
          </a:xfrm>
          <a:prstGeom prst="roundRect">
            <a:avLst>
              <a:gd name="adj" fmla="val 1453"/>
            </a:avLst>
          </a:prstGeom>
          <a:solidFill>
            <a:srgbClr val="F2EEEE"/>
          </a:solidFill>
          <a:ln/>
        </p:spPr>
      </p:sp>
      <p:sp>
        <p:nvSpPr>
          <p:cNvPr id="7" name="Text 4"/>
          <p:cNvSpPr/>
          <p:nvPr/>
        </p:nvSpPr>
        <p:spPr>
          <a:xfrm>
            <a:off x="612353" y="2630909"/>
            <a:ext cx="2074366" cy="181645"/>
          </a:xfrm>
          <a:prstGeom prst="rect">
            <a:avLst/>
          </a:prstGeom>
          <a:noFill/>
          <a:ln/>
        </p:spPr>
        <p:txBody>
          <a:bodyPr wrap="none" lIns="0" tIns="0" rIns="0" bIns="0" rtlCol="0" anchor="t"/>
          <a:lstStyle/>
          <a:p>
            <a:pPr algn="l" indent="0" marL="0">
              <a:lnSpc>
                <a:spcPct val="104000"/>
              </a:lnSpc>
              <a:buNone/>
            </a:pPr>
            <a:r>
              <a:rPr lang="en-US" sz="1100" dirty="0">
                <a:solidFill>
                  <a:srgbClr val="464646"/>
                </a:solidFill>
                <a:latin typeface="DM Sans SemiBold" pitchFamily="34" charset="0"/>
                <a:ea typeface="DM Sans SemiBold" pitchFamily="34" charset="-122"/>
                <a:cs typeface="DM Sans SemiBold" pitchFamily="34" charset="-120"/>
              </a:rPr>
              <a:t>Next Session</a:t>
            </a:r>
            <a:endParaRPr lang="en-US" sz="1100" dirty="0"/>
          </a:p>
        </p:txBody>
      </p:sp>
      <p:sp>
        <p:nvSpPr>
          <p:cNvPr id="8" name="Text 5"/>
          <p:cNvSpPr/>
          <p:nvPr/>
        </p:nvSpPr>
        <p:spPr>
          <a:xfrm>
            <a:off x="612353" y="2877964"/>
            <a:ext cx="2074366" cy="720923"/>
          </a:xfrm>
          <a:prstGeom prst="rect">
            <a:avLst/>
          </a:prstGeom>
          <a:noFill/>
          <a:ln/>
        </p:spPr>
        <p:txBody>
          <a:bodyPr wrap="square" lIns="0" tIns="0" rIns="0" bIns="0" rtlCol="0" anchor="t">
            <a:normAutofit/>
          </a:bodyPr>
          <a:lstStyle/>
          <a:p>
            <a:pPr algn="l" indent="0" marL="0">
              <a:lnSpc>
                <a:spcPct val="129000"/>
              </a:lnSpc>
              <a:buNone/>
            </a:pPr>
            <a:r>
              <a:rPr lang="en-US" sz="900" dirty="0">
                <a:solidFill>
                  <a:srgbClr val="464646"/>
                </a:solidFill>
                <a:latin typeface="Inter Medium" pitchFamily="34" charset="0"/>
                <a:ea typeface="Inter Medium" pitchFamily="34" charset="-122"/>
                <a:cs typeface="Inter Medium" pitchFamily="34" charset="-120"/>
              </a:rPr>
              <a:t>Maritime Economics &amp; Shipping Markets — freight rate formation, supply-demand modeling, and vessel valuation methods</a:t>
            </a:r>
            <a:endParaRPr lang="en-US" sz="900" dirty="0"/>
          </a:p>
        </p:txBody>
      </p:sp>
      <p:sp>
        <p:nvSpPr>
          <p:cNvPr id="9" name="Shape 6"/>
          <p:cNvSpPr/>
          <p:nvPr/>
        </p:nvSpPr>
        <p:spPr>
          <a:xfrm>
            <a:off x="2911971" y="2514674"/>
            <a:ext cx="2306910" cy="1200448"/>
          </a:xfrm>
          <a:prstGeom prst="roundRect">
            <a:avLst>
              <a:gd name="adj" fmla="val 1453"/>
            </a:avLst>
          </a:prstGeom>
          <a:solidFill>
            <a:srgbClr val="F2EEEE"/>
          </a:solidFill>
          <a:ln/>
        </p:spPr>
      </p:sp>
      <p:sp>
        <p:nvSpPr>
          <p:cNvPr id="10" name="Text 7"/>
          <p:cNvSpPr/>
          <p:nvPr/>
        </p:nvSpPr>
        <p:spPr>
          <a:xfrm>
            <a:off x="3028206" y="2630909"/>
            <a:ext cx="2074441" cy="181645"/>
          </a:xfrm>
          <a:prstGeom prst="rect">
            <a:avLst/>
          </a:prstGeom>
          <a:noFill/>
          <a:ln/>
        </p:spPr>
        <p:txBody>
          <a:bodyPr wrap="none" lIns="0" tIns="0" rIns="0" bIns="0" rtlCol="0" anchor="t"/>
          <a:lstStyle/>
          <a:p>
            <a:pPr algn="l" indent="0" marL="0">
              <a:lnSpc>
                <a:spcPct val="104000"/>
              </a:lnSpc>
              <a:buNone/>
            </a:pPr>
            <a:r>
              <a:rPr lang="en-US" sz="1100" dirty="0">
                <a:solidFill>
                  <a:srgbClr val="464646"/>
                </a:solidFill>
                <a:latin typeface="DM Sans SemiBold" pitchFamily="34" charset="0"/>
                <a:ea typeface="DM Sans SemiBold" pitchFamily="34" charset="-122"/>
                <a:cs typeface="DM Sans SemiBold" pitchFamily="34" charset="-120"/>
              </a:rPr>
              <a:t>Assignments Due</a:t>
            </a:r>
            <a:endParaRPr lang="en-US" sz="1100" dirty="0"/>
          </a:p>
        </p:txBody>
      </p:sp>
      <p:sp>
        <p:nvSpPr>
          <p:cNvPr id="11" name="Text 8"/>
          <p:cNvSpPr/>
          <p:nvPr/>
        </p:nvSpPr>
        <p:spPr>
          <a:xfrm>
            <a:off x="3028206" y="2877964"/>
            <a:ext cx="2074441" cy="540693"/>
          </a:xfrm>
          <a:prstGeom prst="rect">
            <a:avLst/>
          </a:prstGeom>
          <a:noFill/>
          <a:ln/>
        </p:spPr>
        <p:txBody>
          <a:bodyPr wrap="square" lIns="0" tIns="0" rIns="0" bIns="0" rtlCol="0" anchor="t">
            <a:normAutofit/>
          </a:bodyPr>
          <a:lstStyle/>
          <a:p>
            <a:pPr algn="l" indent="0" marL="0">
              <a:lnSpc>
                <a:spcPct val="129000"/>
              </a:lnSpc>
              <a:buNone/>
            </a:pPr>
            <a:r>
              <a:rPr lang="en-US" sz="900" dirty="0">
                <a:solidFill>
                  <a:srgbClr val="464646"/>
                </a:solidFill>
                <a:latin typeface="Inter Medium" pitchFamily="34" charset="0"/>
                <a:ea typeface="Inter Medium" pitchFamily="34" charset="-122"/>
                <a:cs typeface="Inter Medium" pitchFamily="34" charset="-120"/>
              </a:rPr>
              <a:t>Shipping company research note + COVID-19 freight rate impact analysis — submit before next class</a:t>
            </a:r>
            <a:endParaRPr lang="en-US" sz="900" dirty="0"/>
          </a:p>
        </p:txBody>
      </p:sp>
      <p:sp>
        <p:nvSpPr>
          <p:cNvPr id="12" name="Shape 9"/>
          <p:cNvSpPr/>
          <p:nvPr/>
        </p:nvSpPr>
        <p:spPr>
          <a:xfrm>
            <a:off x="496119" y="3824139"/>
            <a:ext cx="4722763" cy="839986"/>
          </a:xfrm>
          <a:prstGeom prst="roundRect">
            <a:avLst>
              <a:gd name="adj" fmla="val 2077"/>
            </a:avLst>
          </a:prstGeom>
          <a:solidFill>
            <a:srgbClr val="F2EEEE"/>
          </a:solidFill>
          <a:ln/>
        </p:spPr>
      </p:sp>
      <p:sp>
        <p:nvSpPr>
          <p:cNvPr id="13" name="Text 10"/>
          <p:cNvSpPr/>
          <p:nvPr/>
        </p:nvSpPr>
        <p:spPr>
          <a:xfrm>
            <a:off x="612353" y="3940373"/>
            <a:ext cx="4490293" cy="181645"/>
          </a:xfrm>
          <a:prstGeom prst="rect">
            <a:avLst/>
          </a:prstGeom>
          <a:noFill/>
          <a:ln/>
        </p:spPr>
        <p:txBody>
          <a:bodyPr wrap="none" lIns="0" tIns="0" rIns="0" bIns="0" rtlCol="0" anchor="t"/>
          <a:lstStyle/>
          <a:p>
            <a:pPr algn="l" indent="0" marL="0">
              <a:lnSpc>
                <a:spcPct val="104000"/>
              </a:lnSpc>
              <a:buNone/>
            </a:pPr>
            <a:r>
              <a:rPr lang="en-US" sz="1100" dirty="0">
                <a:solidFill>
                  <a:srgbClr val="464646"/>
                </a:solidFill>
                <a:latin typeface="DM Sans SemiBold" pitchFamily="34" charset="0"/>
                <a:ea typeface="DM Sans SemiBold" pitchFamily="34" charset="-122"/>
                <a:cs typeface="DM Sans SemiBold" pitchFamily="34" charset="-120"/>
              </a:rPr>
              <a:t>Key Resources</a:t>
            </a:r>
            <a:endParaRPr lang="en-US" sz="1100" dirty="0"/>
          </a:p>
        </p:txBody>
      </p:sp>
      <p:sp>
        <p:nvSpPr>
          <p:cNvPr id="14" name="Text 11"/>
          <p:cNvSpPr/>
          <p:nvPr/>
        </p:nvSpPr>
        <p:spPr>
          <a:xfrm>
            <a:off x="612353" y="4187428"/>
            <a:ext cx="4490293" cy="360462"/>
          </a:xfrm>
          <a:prstGeom prst="rect">
            <a:avLst/>
          </a:prstGeom>
          <a:noFill/>
          <a:ln/>
        </p:spPr>
        <p:txBody>
          <a:bodyPr wrap="square" lIns="0" tIns="0" rIns="0" bIns="0" rtlCol="0" anchor="t">
            <a:normAutofit/>
          </a:bodyPr>
          <a:lstStyle/>
          <a:p>
            <a:pPr algn="l" indent="0" marL="0">
              <a:lnSpc>
                <a:spcPct val="129000"/>
              </a:lnSpc>
              <a:buNone/>
            </a:pPr>
            <a:r>
              <a:rPr lang="en-US" sz="900" dirty="0">
                <a:solidFill>
                  <a:srgbClr val="464646"/>
                </a:solidFill>
                <a:latin typeface="Inter Medium" pitchFamily="34" charset="0"/>
                <a:ea typeface="Inter Medium" pitchFamily="34" charset="-122"/>
                <a:cs typeface="Inter Medium" pitchFamily="34" charset="-120"/>
              </a:rPr>
              <a:t>Stopford's </a:t>
            </a:r>
            <a:pPr algn="l" indent="0" marL="0">
              <a:lnSpc>
                <a:spcPct val="129000"/>
              </a:lnSpc>
              <a:buNone/>
            </a:pPr>
            <a:r>
              <a:rPr lang="en-US" sz="900" i="1" dirty="0">
                <a:solidFill>
                  <a:srgbClr val="464646"/>
                </a:solidFill>
                <a:latin typeface="Inter Medium" pitchFamily="34" charset="0"/>
                <a:ea typeface="Inter Medium" pitchFamily="34" charset="-122"/>
                <a:cs typeface="Inter Medium" pitchFamily="34" charset="-120"/>
              </a:rPr>
              <a:t>Maritime Economics</a:t>
            </a:r>
            <a:pPr algn="l" indent="0" marL="0">
              <a:lnSpc>
                <a:spcPct val="129000"/>
              </a:lnSpc>
              <a:buNone/>
            </a:pPr>
            <a:r>
              <a:rPr lang="en-US" sz="900" dirty="0">
                <a:solidFill>
                  <a:srgbClr val="464646"/>
                </a:solidFill>
                <a:latin typeface="Inter Medium" pitchFamily="34" charset="0"/>
                <a:ea typeface="Inter Medium" pitchFamily="34" charset="-122"/>
                <a:cs typeface="Inter Medium" pitchFamily="34" charset="-120"/>
              </a:rPr>
              <a:t>, Baltic Exchange website, and Clarkson Research portal — your essential references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496119" y="371698"/>
            <a:ext cx="242292" cy="94283"/>
          </a:xfrm>
          <a:prstGeom prst="roundRect">
            <a:avLst>
              <a:gd name="adj" fmla="val 7894"/>
            </a:avLst>
          </a:prstGeom>
          <a:solidFill>
            <a:srgbClr val="D4F7EC"/>
          </a:solidFill>
          <a:ln/>
        </p:spPr>
      </p:sp>
      <p:sp>
        <p:nvSpPr>
          <p:cNvPr id="3" name="Text 1"/>
          <p:cNvSpPr/>
          <p:nvPr/>
        </p:nvSpPr>
        <p:spPr>
          <a:xfrm>
            <a:off x="533326" y="390302"/>
            <a:ext cx="625078" cy="57076"/>
          </a:xfrm>
          <a:prstGeom prst="rect">
            <a:avLst/>
          </a:prstGeom>
          <a:noFill/>
          <a:ln/>
        </p:spPr>
        <p:txBody>
          <a:bodyPr wrap="none" lIns="0" tIns="0" rIns="0" bIns="0" rtlCol="0" anchor="t"/>
          <a:lstStyle/>
          <a:p>
            <a:pPr algn="l" indent="0" marL="0">
              <a:lnSpc>
                <a:spcPct val="96000"/>
              </a:lnSpc>
              <a:buNone/>
            </a:pPr>
            <a:r>
              <a:rPr lang="en-US" sz="350" dirty="0">
                <a:solidFill>
                  <a:srgbClr val="464646"/>
                </a:solidFill>
                <a:latin typeface="Inter Medium" pitchFamily="34" charset="0"/>
                <a:ea typeface="Inter Medium" pitchFamily="34" charset="-122"/>
                <a:cs typeface="Inter Medium" pitchFamily="34" charset="-120"/>
              </a:rPr>
              <a:t>PART II</a:t>
            </a:r>
            <a:endParaRPr lang="en-US" sz="350" dirty="0"/>
          </a:p>
        </p:txBody>
      </p:sp>
      <p:sp>
        <p:nvSpPr>
          <p:cNvPr id="4" name="Shape 2"/>
          <p:cNvSpPr/>
          <p:nvPr/>
        </p:nvSpPr>
        <p:spPr>
          <a:xfrm>
            <a:off x="769367" y="371698"/>
            <a:ext cx="452586" cy="94283"/>
          </a:xfrm>
          <a:prstGeom prst="roundRect">
            <a:avLst>
              <a:gd name="adj" fmla="val 7894"/>
            </a:avLst>
          </a:prstGeom>
          <a:noFill/>
          <a:ln w="4763">
            <a:solidFill>
              <a:srgbClr val="1C9770"/>
            </a:solidFill>
            <a:prstDash val="solid"/>
          </a:ln>
        </p:spPr>
      </p:sp>
      <p:sp>
        <p:nvSpPr>
          <p:cNvPr id="5" name="Text 3"/>
          <p:cNvSpPr/>
          <p:nvPr/>
        </p:nvSpPr>
        <p:spPr>
          <a:xfrm>
            <a:off x="806574" y="390302"/>
            <a:ext cx="835372" cy="57076"/>
          </a:xfrm>
          <a:prstGeom prst="rect">
            <a:avLst/>
          </a:prstGeom>
          <a:noFill/>
          <a:ln/>
        </p:spPr>
        <p:txBody>
          <a:bodyPr wrap="none" lIns="0" tIns="0" rIns="0" bIns="0" rtlCol="0" anchor="t"/>
          <a:lstStyle/>
          <a:p>
            <a:pPr algn="l" indent="0" marL="0">
              <a:lnSpc>
                <a:spcPct val="96000"/>
              </a:lnSpc>
              <a:buNone/>
            </a:pPr>
            <a:r>
              <a:rPr lang="en-US" sz="350" dirty="0">
                <a:solidFill>
                  <a:srgbClr val="1C9770"/>
                </a:solidFill>
                <a:latin typeface="Inter Medium" pitchFamily="34" charset="0"/>
                <a:ea typeface="Inter Medium" pitchFamily="34" charset="-122"/>
                <a:cs typeface="Inter Medium" pitchFamily="34" charset="-120"/>
              </a:rPr>
              <a:t>10–25 MINUTES</a:t>
            </a:r>
            <a:endParaRPr lang="en-US" sz="350" dirty="0"/>
          </a:p>
        </p:txBody>
      </p:sp>
      <p:sp>
        <p:nvSpPr>
          <p:cNvPr id="6" name="Text 4"/>
          <p:cNvSpPr/>
          <p:nvPr/>
        </p:nvSpPr>
        <p:spPr>
          <a:xfrm>
            <a:off x="496119" y="478334"/>
            <a:ext cx="8151763" cy="267519"/>
          </a:xfrm>
          <a:prstGeom prst="rect">
            <a:avLst/>
          </a:prstGeom>
          <a:noFill/>
          <a:ln/>
        </p:spPr>
        <p:txBody>
          <a:bodyPr wrap="none" lIns="0" tIns="0" rIns="0" bIns="0" rtlCol="0" anchor="t"/>
          <a:lstStyle/>
          <a:p>
            <a:pPr algn="l" indent="0" marL="0">
              <a:lnSpc>
                <a:spcPct val="104000"/>
              </a:lnSpc>
              <a:buNone/>
            </a:pPr>
            <a:r>
              <a:rPr lang="en-US" sz="1650" dirty="0">
                <a:solidFill>
                  <a:srgbClr val="030303"/>
                </a:solidFill>
                <a:latin typeface="DM Sans SemiBold" pitchFamily="34" charset="0"/>
                <a:ea typeface="DM Sans SemiBold" pitchFamily="34" charset="-122"/>
                <a:cs typeface="DM Sans SemiBold" pitchFamily="34" charset="-120"/>
              </a:rPr>
              <a:t>Global Shipping Industry</a:t>
            </a:r>
            <a:endParaRPr lang="en-US" sz="1650" dirty="0"/>
          </a:p>
        </p:txBody>
      </p:sp>
      <p:sp>
        <p:nvSpPr>
          <p:cNvPr id="7" name="Text 5"/>
          <p:cNvSpPr/>
          <p:nvPr/>
        </p:nvSpPr>
        <p:spPr>
          <a:xfrm>
            <a:off x="496119" y="792361"/>
            <a:ext cx="8608963" cy="74340"/>
          </a:xfrm>
          <a:prstGeom prst="rect">
            <a:avLst/>
          </a:prstGeom>
          <a:noFill/>
          <a:ln/>
        </p:spPr>
        <p:txBody>
          <a:bodyPr wrap="none" lIns="0" tIns="0" rIns="0" bIns="0" rtlCol="0" anchor="t"/>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Shipping is the backbone of world trade — over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90% of everything traded internationally</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moves by sea. With more than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100,000 vessels</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sailing the world's oceans, the industry underpins economies from the largest export nations to fast-growing markets like India.</a:t>
            </a:r>
            <a:endParaRPr lang="en-US" sz="450" dirty="0"/>
          </a:p>
        </p:txBody>
      </p:sp>
      <p:sp>
        <p:nvSpPr>
          <p:cNvPr id="8" name="Text 6"/>
          <p:cNvSpPr/>
          <p:nvPr/>
        </p:nvSpPr>
        <p:spPr>
          <a:xfrm>
            <a:off x="496119" y="932483"/>
            <a:ext cx="4056534" cy="204713"/>
          </a:xfrm>
          <a:prstGeom prst="rect">
            <a:avLst/>
          </a:prstGeom>
          <a:noFill/>
          <a:ln/>
        </p:spPr>
        <p:txBody>
          <a:bodyPr wrap="none" lIns="0" tIns="0" rIns="0" bIns="0" rtlCol="0" anchor="t"/>
          <a:lstStyle/>
          <a:p>
            <a:pPr algn="ctr" indent="0" marL="0">
              <a:lnSpc>
                <a:spcPct val="83000"/>
              </a:lnSpc>
              <a:buNone/>
            </a:pPr>
            <a:r>
              <a:rPr lang="en-US" sz="1600" dirty="0">
                <a:solidFill>
                  <a:srgbClr val="464646"/>
                </a:solidFill>
                <a:latin typeface="DM Sans SemiBold" pitchFamily="34" charset="0"/>
                <a:ea typeface="DM Sans SemiBold" pitchFamily="34" charset="-122"/>
                <a:cs typeface="DM Sans SemiBold" pitchFamily="34" charset="-120"/>
              </a:rPr>
              <a:t>100K+</a:t>
            </a:r>
            <a:endParaRPr lang="en-US" sz="1600" dirty="0"/>
          </a:p>
        </p:txBody>
      </p:sp>
      <p:sp>
        <p:nvSpPr>
          <p:cNvPr id="9" name="Text 7"/>
          <p:cNvSpPr/>
          <p:nvPr/>
        </p:nvSpPr>
        <p:spPr>
          <a:xfrm>
            <a:off x="496119" y="1191369"/>
            <a:ext cx="4056534" cy="96887"/>
          </a:xfrm>
          <a:prstGeom prst="rect">
            <a:avLst/>
          </a:prstGeom>
          <a:noFill/>
          <a:ln/>
        </p:spPr>
        <p:txBody>
          <a:bodyPr wrap="none" lIns="0" tIns="0" rIns="0" bIns="0" rtlCol="0" anchor="t"/>
          <a:lstStyle/>
          <a:p>
            <a:pPr algn="ct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Vessels in Service</a:t>
            </a:r>
            <a:endParaRPr lang="en-US" sz="600" dirty="0"/>
          </a:p>
        </p:txBody>
      </p:sp>
      <p:sp>
        <p:nvSpPr>
          <p:cNvPr id="10" name="Text 8"/>
          <p:cNvSpPr/>
          <p:nvPr/>
        </p:nvSpPr>
        <p:spPr>
          <a:xfrm>
            <a:off x="496119" y="1306860"/>
            <a:ext cx="4056534" cy="74340"/>
          </a:xfrm>
          <a:prstGeom prst="rect">
            <a:avLst/>
          </a:prstGeom>
          <a:noFill/>
          <a:ln/>
        </p:spPr>
        <p:txBody>
          <a:bodyPr wrap="none" lIns="0" tIns="0" rIns="0" bIns="0" rtlCol="0" anchor="t"/>
          <a:lstStyle/>
          <a:p>
            <a:pPr algn="ctr"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Active merchant fleet worldwide as of 2024–2025</a:t>
            </a:r>
            <a:endParaRPr lang="en-US" sz="450" dirty="0"/>
          </a:p>
        </p:txBody>
      </p:sp>
      <p:sp>
        <p:nvSpPr>
          <p:cNvPr id="11" name="Text 9"/>
          <p:cNvSpPr/>
          <p:nvPr/>
        </p:nvSpPr>
        <p:spPr>
          <a:xfrm>
            <a:off x="4591348" y="932483"/>
            <a:ext cx="4056534" cy="204713"/>
          </a:xfrm>
          <a:prstGeom prst="rect">
            <a:avLst/>
          </a:prstGeom>
          <a:noFill/>
          <a:ln/>
        </p:spPr>
        <p:txBody>
          <a:bodyPr wrap="none" lIns="0" tIns="0" rIns="0" bIns="0" rtlCol="0" anchor="t"/>
          <a:lstStyle/>
          <a:p>
            <a:pPr algn="ctr" indent="0" marL="0">
              <a:lnSpc>
                <a:spcPct val="83000"/>
              </a:lnSpc>
              <a:buNone/>
            </a:pPr>
            <a:r>
              <a:rPr lang="en-US" sz="1600" dirty="0">
                <a:solidFill>
                  <a:srgbClr val="464646"/>
                </a:solidFill>
                <a:latin typeface="DM Sans SemiBold" pitchFamily="34" charset="0"/>
                <a:ea typeface="DM Sans SemiBold" pitchFamily="34" charset="-122"/>
                <a:cs typeface="DM Sans SemiBold" pitchFamily="34" charset="-120"/>
              </a:rPr>
              <a:t>2.3B</a:t>
            </a:r>
            <a:endParaRPr lang="en-US" sz="1600" dirty="0"/>
          </a:p>
        </p:txBody>
      </p:sp>
      <p:sp>
        <p:nvSpPr>
          <p:cNvPr id="12" name="Text 10"/>
          <p:cNvSpPr/>
          <p:nvPr/>
        </p:nvSpPr>
        <p:spPr>
          <a:xfrm>
            <a:off x="4591348" y="1191369"/>
            <a:ext cx="4056534" cy="96887"/>
          </a:xfrm>
          <a:prstGeom prst="rect">
            <a:avLst/>
          </a:prstGeom>
          <a:noFill/>
          <a:ln/>
        </p:spPr>
        <p:txBody>
          <a:bodyPr wrap="none" lIns="0" tIns="0" rIns="0" bIns="0" rtlCol="0" anchor="t"/>
          <a:lstStyle/>
          <a:p>
            <a:pPr algn="ct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GT World Fleet</a:t>
            </a:r>
            <a:endParaRPr lang="en-US" sz="600" dirty="0"/>
          </a:p>
        </p:txBody>
      </p:sp>
      <p:sp>
        <p:nvSpPr>
          <p:cNvPr id="13" name="Text 11"/>
          <p:cNvSpPr/>
          <p:nvPr/>
        </p:nvSpPr>
        <p:spPr>
          <a:xfrm>
            <a:off x="4591348" y="1306860"/>
            <a:ext cx="4056534" cy="74340"/>
          </a:xfrm>
          <a:prstGeom prst="rect">
            <a:avLst/>
          </a:prstGeom>
          <a:noFill/>
          <a:ln/>
        </p:spPr>
        <p:txBody>
          <a:bodyPr wrap="none" lIns="0" tIns="0" rIns="0" bIns="0" rtlCol="0" anchor="t"/>
          <a:lstStyle/>
          <a:p>
            <a:pPr algn="ctr"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Total gross tonnage of the global merchant fleet</a:t>
            </a:r>
            <a:endParaRPr lang="en-US" sz="450" dirty="0"/>
          </a:p>
        </p:txBody>
      </p:sp>
      <p:sp>
        <p:nvSpPr>
          <p:cNvPr id="14" name="Text 12"/>
          <p:cNvSpPr/>
          <p:nvPr/>
        </p:nvSpPr>
        <p:spPr>
          <a:xfrm>
            <a:off x="496119" y="1474143"/>
            <a:ext cx="4056534" cy="204713"/>
          </a:xfrm>
          <a:prstGeom prst="rect">
            <a:avLst/>
          </a:prstGeom>
          <a:noFill/>
          <a:ln/>
        </p:spPr>
        <p:txBody>
          <a:bodyPr wrap="none" lIns="0" tIns="0" rIns="0" bIns="0" rtlCol="0" anchor="t"/>
          <a:lstStyle/>
          <a:p>
            <a:pPr algn="ctr" indent="0" marL="0">
              <a:lnSpc>
                <a:spcPct val="83000"/>
              </a:lnSpc>
              <a:buNone/>
            </a:pPr>
            <a:r>
              <a:rPr lang="en-US" sz="1600" dirty="0">
                <a:solidFill>
                  <a:srgbClr val="464646"/>
                </a:solidFill>
                <a:latin typeface="DM Sans SemiBold" pitchFamily="34" charset="0"/>
                <a:ea typeface="DM Sans SemiBold" pitchFamily="34" charset="-122"/>
                <a:cs typeface="DM Sans SemiBold" pitchFamily="34" charset="-120"/>
              </a:rPr>
              <a:t>90%</a:t>
            </a:r>
            <a:endParaRPr lang="en-US" sz="1600" dirty="0"/>
          </a:p>
        </p:txBody>
      </p:sp>
      <p:sp>
        <p:nvSpPr>
          <p:cNvPr id="15" name="Text 13"/>
          <p:cNvSpPr/>
          <p:nvPr/>
        </p:nvSpPr>
        <p:spPr>
          <a:xfrm>
            <a:off x="496119" y="1733029"/>
            <a:ext cx="4056534" cy="96887"/>
          </a:xfrm>
          <a:prstGeom prst="rect">
            <a:avLst/>
          </a:prstGeom>
          <a:noFill/>
          <a:ln/>
        </p:spPr>
        <p:txBody>
          <a:bodyPr wrap="none" lIns="0" tIns="0" rIns="0" bIns="0" rtlCol="0" anchor="t"/>
          <a:lstStyle/>
          <a:p>
            <a:pPr algn="ct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Trade by Sea</a:t>
            </a:r>
            <a:endParaRPr lang="en-US" sz="600" dirty="0"/>
          </a:p>
        </p:txBody>
      </p:sp>
      <p:sp>
        <p:nvSpPr>
          <p:cNvPr id="16" name="Text 14"/>
          <p:cNvSpPr/>
          <p:nvPr/>
        </p:nvSpPr>
        <p:spPr>
          <a:xfrm>
            <a:off x="496119" y="1848520"/>
            <a:ext cx="4056534" cy="74340"/>
          </a:xfrm>
          <a:prstGeom prst="rect">
            <a:avLst/>
          </a:prstGeom>
          <a:noFill/>
          <a:ln/>
        </p:spPr>
        <p:txBody>
          <a:bodyPr wrap="none" lIns="0" tIns="0" rIns="0" bIns="0" rtlCol="0" anchor="t"/>
          <a:lstStyle/>
          <a:p>
            <a:pPr algn="ctr"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Share of world merchandise trade carried by shipping</a:t>
            </a:r>
            <a:endParaRPr lang="en-US" sz="450" dirty="0"/>
          </a:p>
        </p:txBody>
      </p:sp>
      <p:sp>
        <p:nvSpPr>
          <p:cNvPr id="17" name="Text 15"/>
          <p:cNvSpPr/>
          <p:nvPr/>
        </p:nvSpPr>
        <p:spPr>
          <a:xfrm>
            <a:off x="4591348" y="1474143"/>
            <a:ext cx="4056534" cy="204713"/>
          </a:xfrm>
          <a:prstGeom prst="rect">
            <a:avLst/>
          </a:prstGeom>
          <a:noFill/>
          <a:ln/>
        </p:spPr>
        <p:txBody>
          <a:bodyPr wrap="none" lIns="0" tIns="0" rIns="0" bIns="0" rtlCol="0" anchor="t"/>
          <a:lstStyle/>
          <a:p>
            <a:pPr algn="ctr" indent="0" marL="0">
              <a:lnSpc>
                <a:spcPct val="83000"/>
              </a:lnSpc>
              <a:buNone/>
            </a:pPr>
            <a:r>
              <a:rPr lang="en-US" sz="1600" dirty="0">
                <a:solidFill>
                  <a:srgbClr val="464646"/>
                </a:solidFill>
                <a:latin typeface="DM Sans SemiBold" pitchFamily="34" charset="0"/>
                <a:ea typeface="DM Sans SemiBold" pitchFamily="34" charset="-122"/>
                <a:cs typeface="DM Sans SemiBold" pitchFamily="34" charset="-120"/>
              </a:rPr>
              <a:t>$14T</a:t>
            </a:r>
            <a:endParaRPr lang="en-US" sz="1600" dirty="0"/>
          </a:p>
        </p:txBody>
      </p:sp>
      <p:sp>
        <p:nvSpPr>
          <p:cNvPr id="18" name="Text 16"/>
          <p:cNvSpPr/>
          <p:nvPr/>
        </p:nvSpPr>
        <p:spPr>
          <a:xfrm>
            <a:off x="4591348" y="1733029"/>
            <a:ext cx="4056534" cy="96887"/>
          </a:xfrm>
          <a:prstGeom prst="rect">
            <a:avLst/>
          </a:prstGeom>
          <a:noFill/>
          <a:ln/>
        </p:spPr>
        <p:txBody>
          <a:bodyPr wrap="none" lIns="0" tIns="0" rIns="0" bIns="0" rtlCol="0" anchor="t"/>
          <a:lstStyle/>
          <a:p>
            <a:pPr algn="ctr"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Annual Trade Value</a:t>
            </a:r>
            <a:endParaRPr lang="en-US" sz="600" dirty="0"/>
          </a:p>
        </p:txBody>
      </p:sp>
      <p:sp>
        <p:nvSpPr>
          <p:cNvPr id="19" name="Text 17"/>
          <p:cNvSpPr/>
          <p:nvPr/>
        </p:nvSpPr>
        <p:spPr>
          <a:xfrm>
            <a:off x="4591348" y="1848520"/>
            <a:ext cx="4056534" cy="74340"/>
          </a:xfrm>
          <a:prstGeom prst="rect">
            <a:avLst/>
          </a:prstGeom>
          <a:noFill/>
          <a:ln/>
        </p:spPr>
        <p:txBody>
          <a:bodyPr wrap="none" lIns="0" tIns="0" rIns="0" bIns="0" rtlCol="0" anchor="t"/>
          <a:lstStyle/>
          <a:p>
            <a:pPr algn="ctr"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Estimated value of goods transported by sea each year</a:t>
            </a:r>
            <a:endParaRPr lang="en-US" sz="450" dirty="0"/>
          </a:p>
        </p:txBody>
      </p:sp>
      <p:sp>
        <p:nvSpPr>
          <p:cNvPr id="20" name="Text 18"/>
          <p:cNvSpPr/>
          <p:nvPr/>
        </p:nvSpPr>
        <p:spPr>
          <a:xfrm>
            <a:off x="496119" y="1988641"/>
            <a:ext cx="4000277" cy="155004"/>
          </a:xfrm>
          <a:prstGeom prst="rect">
            <a:avLst/>
          </a:prstGeom>
          <a:noFill/>
          <a:ln/>
        </p:spPr>
        <p:txBody>
          <a:bodyPr wrap="none" lIns="0" tIns="0" rIns="0" bIns="0" rtlCol="0" anchor="t"/>
          <a:lstStyle/>
          <a:p>
            <a:pPr algn="l" indent="0" marL="0">
              <a:lnSpc>
                <a:spcPct val="104000"/>
              </a:lnSpc>
              <a:buNone/>
            </a:pPr>
            <a:r>
              <a:rPr lang="en-US" sz="950" dirty="0">
                <a:solidFill>
                  <a:srgbClr val="030303"/>
                </a:solidFill>
                <a:latin typeface="DM Sans SemiBold" pitchFamily="34" charset="0"/>
                <a:ea typeface="DM Sans SemiBold" pitchFamily="34" charset="-122"/>
                <a:cs typeface="DM Sans SemiBold" pitchFamily="34" charset="-120"/>
              </a:rPr>
              <a:t>Major Shipping Nations</a:t>
            </a:r>
            <a:endParaRPr lang="en-US" sz="950" dirty="0"/>
          </a:p>
        </p:txBody>
      </p:sp>
      <p:sp>
        <p:nvSpPr>
          <p:cNvPr id="21" name="Text 19"/>
          <p:cNvSpPr/>
          <p:nvPr/>
        </p:nvSpPr>
        <p:spPr>
          <a:xfrm>
            <a:off x="496119" y="2174602"/>
            <a:ext cx="4457477" cy="74340"/>
          </a:xfrm>
          <a:prstGeom prst="rect">
            <a:avLst/>
          </a:prstGeom>
          <a:noFill/>
          <a:ln/>
        </p:spPr>
        <p:txBody>
          <a:bodyPr wrap="none" lIns="0" tIns="0" rIns="0" bIns="0" rtlCol="0" anchor="t"/>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Ship ownership is highly concentrated among a handful of maritime powers:</a:t>
            </a:r>
            <a:endParaRPr lang="en-US" sz="450" dirty="0"/>
          </a:p>
        </p:txBody>
      </p:sp>
      <p:pic>
        <p:nvPicPr>
          <p:cNvPr id="2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2283768"/>
            <a:ext cx="4000277" cy="419546"/>
          </a:xfrm>
          <a:prstGeom prst="rect">
            <a:avLst/>
          </a:prstGeom>
        </p:spPr>
      </p:pic>
      <p:sp>
        <p:nvSpPr>
          <p:cNvPr id="23" name="Text 20"/>
          <p:cNvSpPr/>
          <p:nvPr/>
        </p:nvSpPr>
        <p:spPr>
          <a:xfrm>
            <a:off x="605730" y="2355279"/>
            <a:ext cx="3819153" cy="96887"/>
          </a:xfrm>
          <a:prstGeom prst="rect">
            <a:avLst/>
          </a:prstGeom>
          <a:noFill/>
          <a:ln/>
        </p:spPr>
        <p:txBody>
          <a:bodyPr wrap="none" lIns="0" tIns="0" rIns="0" bIns="0" rtlCol="0" anchor="t"/>
          <a:lstStyle/>
          <a:p>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Greece</a:t>
            </a:r>
            <a:endParaRPr lang="en-US" sz="600" dirty="0"/>
          </a:p>
        </p:txBody>
      </p:sp>
      <p:sp>
        <p:nvSpPr>
          <p:cNvPr id="24" name="Text 21"/>
          <p:cNvSpPr/>
          <p:nvPr/>
        </p:nvSpPr>
        <p:spPr>
          <a:xfrm>
            <a:off x="605730" y="2483123"/>
            <a:ext cx="3819153" cy="14867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Largest shipowning nation by tonnage — Greek interests control over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20% of world fleet capacity</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dominant in tankers and bulkers.</a:t>
            </a:r>
            <a:endParaRPr lang="en-US" sz="450" dirty="0"/>
          </a:p>
        </p:txBody>
      </p:sp>
      <p:pic>
        <p:nvPicPr>
          <p:cNvPr id="25"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6119" y="2734270"/>
            <a:ext cx="4000277" cy="419546"/>
          </a:xfrm>
          <a:prstGeom prst="rect">
            <a:avLst/>
          </a:prstGeom>
        </p:spPr>
      </p:pic>
      <p:sp>
        <p:nvSpPr>
          <p:cNvPr id="26" name="Text 22"/>
          <p:cNvSpPr/>
          <p:nvPr/>
        </p:nvSpPr>
        <p:spPr>
          <a:xfrm>
            <a:off x="605730" y="2805782"/>
            <a:ext cx="3819153" cy="96887"/>
          </a:xfrm>
          <a:prstGeom prst="rect">
            <a:avLst/>
          </a:prstGeom>
          <a:noFill/>
          <a:ln/>
        </p:spPr>
        <p:txBody>
          <a:bodyPr wrap="none" lIns="0" tIns="0" rIns="0" bIns="0" rtlCol="0" anchor="t"/>
          <a:lstStyle/>
          <a:p>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Japan</a:t>
            </a:r>
            <a:endParaRPr lang="en-US" sz="600" dirty="0"/>
          </a:p>
        </p:txBody>
      </p:sp>
      <p:sp>
        <p:nvSpPr>
          <p:cNvPr id="27" name="Text 23"/>
          <p:cNvSpPr/>
          <p:nvPr/>
        </p:nvSpPr>
        <p:spPr>
          <a:xfrm>
            <a:off x="605730" y="2933626"/>
            <a:ext cx="3819153" cy="14867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Second largest fleet owner; Japanese shipping companies manage vast bulk carrier and car carrier fleets with long-term charter strategies.</a:t>
            </a:r>
            <a:endParaRPr lang="en-US" sz="450" dirty="0"/>
          </a:p>
        </p:txBody>
      </p:sp>
      <p:pic>
        <p:nvPicPr>
          <p:cNvPr id="28"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3184773"/>
            <a:ext cx="4000277" cy="419546"/>
          </a:xfrm>
          <a:prstGeom prst="rect">
            <a:avLst/>
          </a:prstGeom>
        </p:spPr>
      </p:pic>
      <p:sp>
        <p:nvSpPr>
          <p:cNvPr id="29" name="Text 24"/>
          <p:cNvSpPr/>
          <p:nvPr/>
        </p:nvSpPr>
        <p:spPr>
          <a:xfrm>
            <a:off x="605730" y="3256285"/>
            <a:ext cx="3819153" cy="96887"/>
          </a:xfrm>
          <a:prstGeom prst="rect">
            <a:avLst/>
          </a:prstGeom>
          <a:noFill/>
          <a:ln/>
        </p:spPr>
        <p:txBody>
          <a:bodyPr wrap="none" lIns="0" tIns="0" rIns="0" bIns="0" rtlCol="0" anchor="t"/>
          <a:lstStyle/>
          <a:p>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China</a:t>
            </a:r>
            <a:endParaRPr lang="en-US" sz="600" dirty="0"/>
          </a:p>
        </p:txBody>
      </p:sp>
      <p:sp>
        <p:nvSpPr>
          <p:cNvPr id="30" name="Text 25"/>
          <p:cNvSpPr/>
          <p:nvPr/>
        </p:nvSpPr>
        <p:spPr>
          <a:xfrm>
            <a:off x="605730" y="3384128"/>
            <a:ext cx="3819153" cy="14867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Largest fleet by number of vessels and a dominant force in shipbuilding — over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40% of all new vessels</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are built in Chinese yards.</a:t>
            </a:r>
            <a:endParaRPr lang="en-US" sz="450" dirty="0"/>
          </a:p>
        </p:txBody>
      </p:sp>
      <p:pic>
        <p:nvPicPr>
          <p:cNvPr id="31"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6119" y="3635276"/>
            <a:ext cx="4000277" cy="419546"/>
          </a:xfrm>
          <a:prstGeom prst="rect">
            <a:avLst/>
          </a:prstGeom>
        </p:spPr>
      </p:pic>
      <p:sp>
        <p:nvSpPr>
          <p:cNvPr id="32" name="Text 26"/>
          <p:cNvSpPr/>
          <p:nvPr/>
        </p:nvSpPr>
        <p:spPr>
          <a:xfrm>
            <a:off x="605730" y="3706788"/>
            <a:ext cx="3819153" cy="96887"/>
          </a:xfrm>
          <a:prstGeom prst="rect">
            <a:avLst/>
          </a:prstGeom>
          <a:noFill/>
          <a:ln/>
        </p:spPr>
        <p:txBody>
          <a:bodyPr wrap="none" lIns="0" tIns="0" rIns="0" bIns="0" rtlCol="0" anchor="t"/>
          <a:lstStyle/>
          <a:p>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Norway</a:t>
            </a:r>
            <a:endParaRPr lang="en-US" sz="600" dirty="0"/>
          </a:p>
        </p:txBody>
      </p:sp>
      <p:sp>
        <p:nvSpPr>
          <p:cNvPr id="33" name="Text 27"/>
          <p:cNvSpPr/>
          <p:nvPr/>
        </p:nvSpPr>
        <p:spPr>
          <a:xfrm>
            <a:off x="605730" y="3834631"/>
            <a:ext cx="3819153" cy="14867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Renowned for specialized shipping — offshore, LNG, and chemical tankers — and home to some of the world's most innovative maritime clusters.</a:t>
            </a:r>
            <a:endParaRPr lang="en-US" sz="450" dirty="0"/>
          </a:p>
        </p:txBody>
      </p:sp>
      <p:sp>
        <p:nvSpPr>
          <p:cNvPr id="34" name="Text 28"/>
          <p:cNvSpPr/>
          <p:nvPr/>
        </p:nvSpPr>
        <p:spPr>
          <a:xfrm>
            <a:off x="4652367" y="1988641"/>
            <a:ext cx="4000277" cy="155004"/>
          </a:xfrm>
          <a:prstGeom prst="rect">
            <a:avLst/>
          </a:prstGeom>
          <a:noFill/>
          <a:ln/>
        </p:spPr>
        <p:txBody>
          <a:bodyPr wrap="none" lIns="0" tIns="0" rIns="0" bIns="0" rtlCol="0" anchor="t"/>
          <a:lstStyle/>
          <a:p>
            <a:pPr algn="l" indent="0" marL="0">
              <a:lnSpc>
                <a:spcPct val="104000"/>
              </a:lnSpc>
              <a:buNone/>
            </a:pPr>
            <a:r>
              <a:rPr lang="en-US" sz="950" dirty="0">
                <a:solidFill>
                  <a:srgbClr val="030303"/>
                </a:solidFill>
                <a:latin typeface="DM Sans SemiBold" pitchFamily="34" charset="0"/>
                <a:ea typeface="DM Sans SemiBold" pitchFamily="34" charset="-122"/>
                <a:cs typeface="DM Sans SemiBold" pitchFamily="34" charset="-120"/>
              </a:rPr>
              <a:t>India's Growing Role</a:t>
            </a:r>
            <a:endParaRPr lang="en-US" sz="950" dirty="0"/>
          </a:p>
        </p:txBody>
      </p:sp>
      <p:sp>
        <p:nvSpPr>
          <p:cNvPr id="35" name="Text 29"/>
          <p:cNvSpPr/>
          <p:nvPr/>
        </p:nvSpPr>
        <p:spPr>
          <a:xfrm>
            <a:off x="4652367" y="2174602"/>
            <a:ext cx="4457477" cy="74340"/>
          </a:xfrm>
          <a:prstGeom prst="rect">
            <a:avLst/>
          </a:prstGeom>
          <a:noFill/>
          <a:ln/>
        </p:spPr>
        <p:txBody>
          <a:bodyPr wrap="none" lIns="0" tIns="0" rIns="0" bIns="0" rtlCol="0" anchor="t"/>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India is one of the world's fastest-growing maritime nations, with shipping at the heart of its trade relationships:</a:t>
            </a:r>
            <a:endParaRPr lang="en-US" sz="450" dirty="0"/>
          </a:p>
        </p:txBody>
      </p:sp>
      <p:sp>
        <p:nvSpPr>
          <p:cNvPr id="36" name="Shape 30"/>
          <p:cNvSpPr/>
          <p:nvPr/>
        </p:nvSpPr>
        <p:spPr>
          <a:xfrm>
            <a:off x="4652367" y="2283768"/>
            <a:ext cx="1984623" cy="474836"/>
          </a:xfrm>
          <a:prstGeom prst="roundRect">
            <a:avLst>
              <a:gd name="adj" fmla="val 1959"/>
            </a:avLst>
          </a:prstGeom>
          <a:solidFill>
            <a:srgbClr val="F2EEEE"/>
          </a:solidFill>
          <a:ln/>
        </p:spPr>
      </p:sp>
      <p:sp>
        <p:nvSpPr>
          <p:cNvPr id="37" name="Text 31"/>
          <p:cNvSpPr/>
          <p:nvPr/>
        </p:nvSpPr>
        <p:spPr>
          <a:xfrm>
            <a:off x="4714354" y="2345754"/>
            <a:ext cx="1860649" cy="96887"/>
          </a:xfrm>
          <a:prstGeom prst="rect">
            <a:avLst/>
          </a:prstGeom>
          <a:noFill/>
          <a:ln/>
        </p:spPr>
        <p:txBody>
          <a:bodyPr wrap="none" lIns="0" tIns="0" rIns="0" bIns="0" rtlCol="0" anchor="t"/>
          <a:lstStyle/>
          <a:p>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 </a:t>
            </a:r>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USA</a:t>
            </a:r>
            <a:endParaRPr lang="en-US" sz="600" dirty="0"/>
          </a:p>
        </p:txBody>
      </p:sp>
      <p:sp>
        <p:nvSpPr>
          <p:cNvPr id="38" name="Text 32"/>
          <p:cNvSpPr/>
          <p:nvPr/>
        </p:nvSpPr>
        <p:spPr>
          <a:xfrm>
            <a:off x="4714354" y="2473598"/>
            <a:ext cx="1860649" cy="22301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Pharmaceuticals, textiles, engineering goods, and IT equipment cross the Pacific in container vessels — India's largest export market.</a:t>
            </a:r>
            <a:endParaRPr lang="en-US" sz="450" dirty="0"/>
          </a:p>
        </p:txBody>
      </p:sp>
      <p:sp>
        <p:nvSpPr>
          <p:cNvPr id="39" name="Shape 33"/>
          <p:cNvSpPr/>
          <p:nvPr/>
        </p:nvSpPr>
        <p:spPr>
          <a:xfrm>
            <a:off x="6667946" y="2283768"/>
            <a:ext cx="1984697" cy="474836"/>
          </a:xfrm>
          <a:prstGeom prst="roundRect">
            <a:avLst>
              <a:gd name="adj" fmla="val 1959"/>
            </a:avLst>
          </a:prstGeom>
          <a:solidFill>
            <a:srgbClr val="F2EEEE"/>
          </a:solidFill>
          <a:ln/>
        </p:spPr>
      </p:sp>
      <p:sp>
        <p:nvSpPr>
          <p:cNvPr id="40" name="Text 34"/>
          <p:cNvSpPr/>
          <p:nvPr/>
        </p:nvSpPr>
        <p:spPr>
          <a:xfrm>
            <a:off x="6729933" y="2345754"/>
            <a:ext cx="1860724" cy="96887"/>
          </a:xfrm>
          <a:prstGeom prst="rect">
            <a:avLst/>
          </a:prstGeom>
          <a:noFill/>
          <a:ln/>
        </p:spPr>
        <p:txBody>
          <a:bodyPr wrap="none" lIns="0" tIns="0" rIns="0" bIns="0" rtlCol="0" anchor="t"/>
          <a:lstStyle/>
          <a:p>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 </a:t>
            </a:r>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Europe</a:t>
            </a:r>
            <a:endParaRPr lang="en-US" sz="600" dirty="0"/>
          </a:p>
        </p:txBody>
      </p:sp>
      <p:sp>
        <p:nvSpPr>
          <p:cNvPr id="41" name="Text 35"/>
          <p:cNvSpPr/>
          <p:nvPr/>
        </p:nvSpPr>
        <p:spPr>
          <a:xfrm>
            <a:off x="6729933" y="2473598"/>
            <a:ext cx="1860724" cy="22301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Chemicals, refined petroleum, garments, and gems move westward through the Suez Canal; disruptions in 2024 via Red Sea rerouting added weeks to voyages.</a:t>
            </a:r>
            <a:endParaRPr lang="en-US" sz="450" dirty="0"/>
          </a:p>
        </p:txBody>
      </p:sp>
      <p:sp>
        <p:nvSpPr>
          <p:cNvPr id="42" name="Shape 36"/>
          <p:cNvSpPr/>
          <p:nvPr/>
        </p:nvSpPr>
        <p:spPr>
          <a:xfrm>
            <a:off x="4652367" y="2789560"/>
            <a:ext cx="4000277" cy="400496"/>
          </a:xfrm>
          <a:prstGeom prst="roundRect">
            <a:avLst>
              <a:gd name="adj" fmla="val 2323"/>
            </a:avLst>
          </a:prstGeom>
          <a:solidFill>
            <a:srgbClr val="F2EEEE"/>
          </a:solidFill>
          <a:ln/>
        </p:spPr>
      </p:sp>
      <p:sp>
        <p:nvSpPr>
          <p:cNvPr id="43" name="Text 37"/>
          <p:cNvSpPr/>
          <p:nvPr/>
        </p:nvSpPr>
        <p:spPr>
          <a:xfrm>
            <a:off x="4714354" y="2851547"/>
            <a:ext cx="3876303" cy="96887"/>
          </a:xfrm>
          <a:prstGeom prst="rect">
            <a:avLst/>
          </a:prstGeom>
          <a:noFill/>
          <a:ln/>
        </p:spPr>
        <p:txBody>
          <a:bodyPr wrap="none" lIns="0" tIns="0" rIns="0" bIns="0" rtlCol="0" anchor="t"/>
          <a:lstStyle/>
          <a:p>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 </a:t>
            </a:r>
            <a:pPr algn="l" indent="0" marL="0">
              <a:lnSpc>
                <a:spcPct val="104000"/>
              </a:lnSpc>
              <a:buNone/>
            </a:pPr>
            <a:r>
              <a:rPr lang="en-US" sz="6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 Middle East</a:t>
            </a:r>
            <a:endParaRPr lang="en-US" sz="600" dirty="0"/>
          </a:p>
        </p:txBody>
      </p:sp>
      <p:sp>
        <p:nvSpPr>
          <p:cNvPr id="44" name="Text 38"/>
          <p:cNvSpPr/>
          <p:nvPr/>
        </p:nvSpPr>
        <p:spPr>
          <a:xfrm>
            <a:off x="4714354" y="2979390"/>
            <a:ext cx="3876303" cy="14867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India imports crude oil from Gulf states — over 60% of its oil needs — via VLCC tankers, while exporting food, construction materials, and labor services.</a:t>
            </a:r>
            <a:endParaRPr lang="en-US" sz="450" dirty="0"/>
          </a:p>
        </p:txBody>
      </p:sp>
      <p:sp>
        <p:nvSpPr>
          <p:cNvPr id="45" name="Shape 39"/>
          <p:cNvSpPr/>
          <p:nvPr/>
        </p:nvSpPr>
        <p:spPr>
          <a:xfrm>
            <a:off x="4652367" y="3224882"/>
            <a:ext cx="4000277" cy="235446"/>
          </a:xfrm>
          <a:prstGeom prst="roundRect">
            <a:avLst>
              <a:gd name="adj" fmla="val 3951"/>
            </a:avLst>
          </a:prstGeom>
          <a:solidFill>
            <a:srgbClr val="B6D6FC"/>
          </a:solidFill>
          <a:ln/>
        </p:spPr>
      </p:sp>
      <p:pic>
        <p:nvPicPr>
          <p:cNvPr id="46" name="Image 4" descr="preencoded.png">    </p:cNvPr>
          <p:cNvPicPr>
            <a:picLocks noChangeAspect="1"/>
          </p:cNvPicPr>
          <p:nvPr/>
        </p:nvPicPr>
        <p:blipFill>
          <a:blip r:embed="rId9"/>
          <a:stretch>
            <a:fillRect/>
          </a:stretch>
        </p:blipFill>
        <p:spPr>
          <a:xfrm>
            <a:off x="4714354" y="3305249"/>
            <a:ext cx="77465" cy="61987"/>
          </a:xfrm>
          <a:prstGeom prst="rect">
            <a:avLst/>
          </a:prstGeom>
        </p:spPr>
      </p:pic>
      <p:sp>
        <p:nvSpPr>
          <p:cNvPr id="47" name="Text 40"/>
          <p:cNvSpPr/>
          <p:nvPr/>
        </p:nvSpPr>
        <p:spPr>
          <a:xfrm>
            <a:off x="4853806" y="3268266"/>
            <a:ext cx="3736851" cy="14867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000000"/>
                </a:solidFill>
                <a:latin typeface="Inter Medium" pitchFamily="34" charset="0"/>
                <a:ea typeface="Inter Medium" pitchFamily="34" charset="-122"/>
                <a:cs typeface="Inter Medium" pitchFamily="34" charset="-120"/>
              </a:rPr>
              <a:t>India's </a:t>
            </a:r>
            <a:pPr algn="l" indent="0" marL="0">
              <a:lnSpc>
                <a:spcPct val="100000"/>
              </a:lnSpc>
              <a:buNone/>
            </a:pPr>
            <a:r>
              <a:rPr lang="en-US" sz="450" b="1" dirty="0">
                <a:solidFill>
                  <a:srgbClr val="000000"/>
                </a:solidFill>
                <a:latin typeface="Inter Bold" pitchFamily="34" charset="0"/>
                <a:ea typeface="Inter Bold" pitchFamily="34" charset="-122"/>
                <a:cs typeface="Inter Bold" pitchFamily="34" charset="-120"/>
              </a:rPr>
              <a:t>Sagarmala Programme</a:t>
            </a:r>
            <a:pPr algn="l" indent="0" marL="0">
              <a:lnSpc>
                <a:spcPct val="100000"/>
              </a:lnSpc>
              <a:buNone/>
            </a:pPr>
            <a:r>
              <a:rPr lang="en-US" sz="450" dirty="0">
                <a:solidFill>
                  <a:srgbClr val="000000"/>
                </a:solidFill>
                <a:latin typeface="Inter Medium" pitchFamily="34" charset="0"/>
                <a:ea typeface="Inter Medium" pitchFamily="34" charset="-122"/>
                <a:cs typeface="Inter Medium" pitchFamily="34" charset="-120"/>
              </a:rPr>
              <a:t> aims to modernize its 12 major ports and develop a robust coastal shipping and inland waterways network to reduce logistics costs.</a:t>
            </a:r>
            <a:endParaRPr lang="en-US" sz="450" dirty="0"/>
          </a:p>
        </p:txBody>
      </p:sp>
      <p:sp>
        <p:nvSpPr>
          <p:cNvPr id="48" name="Text 41"/>
          <p:cNvSpPr/>
          <p:nvPr/>
        </p:nvSpPr>
        <p:spPr>
          <a:xfrm>
            <a:off x="496119" y="4136157"/>
            <a:ext cx="8151763" cy="155004"/>
          </a:xfrm>
          <a:prstGeom prst="rect">
            <a:avLst/>
          </a:prstGeom>
          <a:noFill/>
          <a:ln/>
        </p:spPr>
        <p:txBody>
          <a:bodyPr wrap="none" lIns="0" tIns="0" rIns="0" bIns="0" rtlCol="0" anchor="t"/>
          <a:lstStyle/>
          <a:p>
            <a:pPr algn="l" indent="0" marL="0">
              <a:lnSpc>
                <a:spcPct val="104000"/>
              </a:lnSpc>
              <a:buNone/>
            </a:pPr>
            <a:r>
              <a:rPr lang="en-US" sz="950" dirty="0">
                <a:solidFill>
                  <a:srgbClr val="030303"/>
                </a:solidFill>
                <a:latin typeface="DM Sans SemiBold" pitchFamily="34" charset="0"/>
                <a:ea typeface="DM Sans SemiBold" pitchFamily="34" charset="-122"/>
                <a:cs typeface="DM Sans SemiBold" pitchFamily="34" charset="-120"/>
              </a:rPr>
              <a:t>2024–2025 Industry Trends</a:t>
            </a:r>
            <a:endParaRPr lang="en-US" sz="950" dirty="0"/>
          </a:p>
        </p:txBody>
      </p:sp>
      <p:pic>
        <p:nvPicPr>
          <p:cNvPr id="49"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6119" y="4337670"/>
            <a:ext cx="123974" cy="123974"/>
          </a:xfrm>
          <a:prstGeom prst="rect">
            <a:avLst/>
          </a:prstGeom>
        </p:spPr>
      </p:pic>
      <p:sp>
        <p:nvSpPr>
          <p:cNvPr id="50" name="Text 42"/>
          <p:cNvSpPr/>
          <p:nvPr/>
        </p:nvSpPr>
        <p:spPr>
          <a:xfrm>
            <a:off x="658788" y="4358953"/>
            <a:ext cx="2528739" cy="96887"/>
          </a:xfrm>
          <a:prstGeom prst="rect">
            <a:avLst/>
          </a:prstGeom>
          <a:noFill/>
          <a:ln/>
        </p:spPr>
        <p:txBody>
          <a:bodyPr wrap="none" lIns="0" tIns="0" rIns="0" bIns="0" rtlCol="0" anchor="t"/>
          <a:lstStyle/>
          <a:p>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Green Shipping &amp; Decarbonization</a:t>
            </a:r>
            <a:endParaRPr lang="en-US" sz="600" dirty="0"/>
          </a:p>
        </p:txBody>
      </p:sp>
      <p:sp>
        <p:nvSpPr>
          <p:cNvPr id="51" name="Text 43"/>
          <p:cNvSpPr/>
          <p:nvPr/>
        </p:nvSpPr>
        <p:spPr>
          <a:xfrm>
            <a:off x="658788" y="4474443"/>
            <a:ext cx="2528739" cy="29735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IMO's 2023 strategy targets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net-zero emissions by 2050</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Shipowners are investing in LNG dual-fuel engines, methanol-powered vessels (Maersk's methanol fleet), and wind-assisted propulsion. The Carbon Intensity Indicator (CII) rating now affects vessel value and charterability.</a:t>
            </a:r>
            <a:endParaRPr lang="en-US" sz="450" dirty="0"/>
          </a:p>
        </p:txBody>
      </p:sp>
      <p:pic>
        <p:nvPicPr>
          <p:cNvPr id="52" name="Image 6" descr="preencoded.pn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226222" y="4337670"/>
            <a:ext cx="123974" cy="123974"/>
          </a:xfrm>
          <a:prstGeom prst="rect">
            <a:avLst/>
          </a:prstGeom>
        </p:spPr>
      </p:pic>
      <p:sp>
        <p:nvSpPr>
          <p:cNvPr id="53" name="Text 44"/>
          <p:cNvSpPr/>
          <p:nvPr/>
        </p:nvSpPr>
        <p:spPr>
          <a:xfrm>
            <a:off x="3388891" y="4358953"/>
            <a:ext cx="2528813" cy="96887"/>
          </a:xfrm>
          <a:prstGeom prst="rect">
            <a:avLst/>
          </a:prstGeom>
          <a:noFill/>
          <a:ln/>
        </p:spPr>
        <p:txBody>
          <a:bodyPr wrap="none" lIns="0" tIns="0" rIns="0" bIns="0" rtlCol="0" anchor="t"/>
          <a:lstStyle/>
          <a:p>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Digitalization &amp; Smart Shipping</a:t>
            </a:r>
            <a:endParaRPr lang="en-US" sz="600" dirty="0"/>
          </a:p>
        </p:txBody>
      </p:sp>
      <p:sp>
        <p:nvSpPr>
          <p:cNvPr id="54" name="Text 45"/>
          <p:cNvSpPr/>
          <p:nvPr/>
        </p:nvSpPr>
        <p:spPr>
          <a:xfrm>
            <a:off x="3388891" y="4474443"/>
            <a:ext cx="2528813" cy="29735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AI-driven route optimization, predictive maintenance, and digital twin technology are transforming fleet management. Platforms like Nautilus Labs and Veson Nautical are reshaping how operators monitor performance and negotiate freight. Electronic Bills of Lading (eBL) adoption is accelerating globally.</a:t>
            </a:r>
            <a:endParaRPr lang="en-US" sz="450" dirty="0"/>
          </a:p>
        </p:txBody>
      </p:sp>
      <p:pic>
        <p:nvPicPr>
          <p:cNvPr id="55"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956399" y="4337670"/>
            <a:ext cx="123974" cy="123974"/>
          </a:xfrm>
          <a:prstGeom prst="rect">
            <a:avLst/>
          </a:prstGeom>
        </p:spPr>
      </p:pic>
      <p:sp>
        <p:nvSpPr>
          <p:cNvPr id="56" name="Text 46"/>
          <p:cNvSpPr/>
          <p:nvPr/>
        </p:nvSpPr>
        <p:spPr>
          <a:xfrm>
            <a:off x="6119068" y="4358953"/>
            <a:ext cx="2528813" cy="96887"/>
          </a:xfrm>
          <a:prstGeom prst="rect">
            <a:avLst/>
          </a:prstGeom>
          <a:noFill/>
          <a:ln/>
        </p:spPr>
        <p:txBody>
          <a:bodyPr wrap="none" lIns="0" tIns="0" rIns="0" bIns="0" rtlCol="0" anchor="t"/>
          <a:lstStyle/>
          <a:p>
            <a:pPr algn="l" indent="0" marL="0">
              <a:lnSpc>
                <a:spcPct val="104000"/>
              </a:lnSpc>
              <a:buNone/>
            </a:pPr>
            <a:r>
              <a:rPr lang="en-US" sz="600" dirty="0">
                <a:solidFill>
                  <a:srgbClr val="464646"/>
                </a:solidFill>
                <a:latin typeface="DM Sans SemiBold" pitchFamily="34" charset="0"/>
                <a:ea typeface="DM Sans SemiBold" pitchFamily="34" charset="-122"/>
                <a:cs typeface="DM Sans SemiBold" pitchFamily="34" charset="-120"/>
              </a:rPr>
              <a:t>Geopolitical Disruption &amp; Rerouting</a:t>
            </a:r>
            <a:endParaRPr lang="en-US" sz="600" dirty="0"/>
          </a:p>
        </p:txBody>
      </p:sp>
      <p:sp>
        <p:nvSpPr>
          <p:cNvPr id="57" name="Text 47"/>
          <p:cNvSpPr/>
          <p:nvPr/>
        </p:nvSpPr>
        <p:spPr>
          <a:xfrm>
            <a:off x="6119068" y="4474443"/>
            <a:ext cx="2528813" cy="297359"/>
          </a:xfrm>
          <a:prstGeom prst="rect">
            <a:avLst/>
          </a:prstGeom>
          <a:noFill/>
          <a:ln/>
        </p:spPr>
        <p:txBody>
          <a:bodyPr wrap="square" lIns="0" tIns="0" rIns="0" bIns="0" rtlCol="0" anchor="t">
            <a:normAutofit/>
          </a:bodyPr>
          <a:lstStyle/>
          <a:p>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The 2024 Red Sea crisis forced over </a:t>
            </a:r>
            <a:pPr algn="l" indent="0" marL="0">
              <a:lnSpc>
                <a:spcPct val="100000"/>
              </a:lnSpc>
              <a:buNone/>
            </a:pPr>
            <a:r>
              <a:rPr lang="en-US" sz="450" b="1" dirty="0">
                <a:solidFill>
                  <a:srgbClr val="464646"/>
                </a:solidFill>
                <a:latin typeface="Inter Bold" pitchFamily="34" charset="0"/>
                <a:ea typeface="Inter Bold" pitchFamily="34" charset="-122"/>
                <a:cs typeface="Inter Bold" pitchFamily="34" charset="-120"/>
              </a:rPr>
              <a:t>500 vessels per month</a:t>
            </a:r>
            <a:pPr algn="l" indent="0" marL="0">
              <a:lnSpc>
                <a:spcPct val="100000"/>
              </a:lnSpc>
              <a:buNone/>
            </a:pPr>
            <a:r>
              <a:rPr lang="en-US" sz="450" dirty="0">
                <a:solidFill>
                  <a:srgbClr val="464646"/>
                </a:solidFill>
                <a:latin typeface="Inter Medium" pitchFamily="34" charset="0"/>
                <a:ea typeface="Inter Medium" pitchFamily="34" charset="-122"/>
                <a:cs typeface="Inter Medium" pitchFamily="34" charset="-120"/>
              </a:rPr>
              <a:t> to reroute around the Cape of Good Hope, adding 10–14 days per voyage and driving a sharp spike in freight rates. This highlighted the industry's vulnerability to chokepoints like Suez, Malacca, and Panama.</a:t>
            </a:r>
            <a:endParaRPr lang="en-US" sz="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356890"/>
            <a:ext cx="8151763" cy="230088"/>
          </a:xfrm>
          <a:prstGeom prst="rect">
            <a:avLst/>
          </a:prstGeom>
          <a:noFill/>
          <a:ln/>
        </p:spPr>
        <p:txBody>
          <a:bodyPr wrap="none" lIns="0" tIns="0" rIns="0" bIns="0" rtlCol="0" anchor="t"/>
          <a:lstStyle/>
          <a:p>
            <a:pPr algn="l" indent="0" marL="0">
              <a:lnSpc>
                <a:spcPct val="104000"/>
              </a:lnSpc>
              <a:buNone/>
            </a:pPr>
            <a:r>
              <a:rPr lang="en-US" sz="1400" dirty="0">
                <a:solidFill>
                  <a:srgbClr val="030303"/>
                </a:solidFill>
                <a:latin typeface="DM Sans SemiBold" pitchFamily="34" charset="0"/>
                <a:ea typeface="DM Sans SemiBold" pitchFamily="34" charset="-122"/>
                <a:cs typeface="DM Sans SemiBold" pitchFamily="34" charset="-120"/>
              </a:rPr>
              <a:t>What Is Shipping?</a:t>
            </a:r>
            <a:endParaRPr lang="en-US" sz="1400" dirty="0"/>
          </a:p>
        </p:txBody>
      </p:sp>
      <p:sp>
        <p:nvSpPr>
          <p:cNvPr id="3" name="Text 1"/>
          <p:cNvSpPr/>
          <p:nvPr/>
        </p:nvSpPr>
        <p:spPr>
          <a:xfrm>
            <a:off x="496119" y="674415"/>
            <a:ext cx="8151763" cy="187821"/>
          </a:xfrm>
          <a:prstGeom prst="rect">
            <a:avLst/>
          </a:prstGeom>
          <a:noFill/>
          <a:ln/>
        </p:spPr>
        <p:txBody>
          <a:bodyPr wrap="square" lIns="0" tIns="0" rIns="0" bIns="0" rtlCol="0" anchor="t">
            <a:normAutofit/>
          </a:bodyPr>
          <a:lstStyle/>
          <a:p>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Shipping refers to the </a:t>
            </a:r>
            <a:pPr algn="l" indent="0" marL="0">
              <a:lnSpc>
                <a:spcPct val="106000"/>
              </a:lnSpc>
              <a:buNone/>
            </a:pPr>
            <a:r>
              <a:rPr lang="en-US" sz="550" b="1" dirty="0">
                <a:solidFill>
                  <a:srgbClr val="464646"/>
                </a:solidFill>
                <a:latin typeface="Inter Bold" pitchFamily="34" charset="0"/>
                <a:ea typeface="Inter Bold" pitchFamily="34" charset="-122"/>
                <a:cs typeface="Inter Bold" pitchFamily="34" charset="-120"/>
              </a:rPr>
              <a:t>movement of cargo and passengers</a:t>
            </a:r>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 via inland, coastal, and international waterways. It is the backbone of globalization — facilitating the flow of raw materials, energy resources, manufactured goods, and food commodities across continents. No other mode of transport can match the </a:t>
            </a:r>
            <a:pPr algn="l" indent="0" marL="0">
              <a:lnSpc>
                <a:spcPct val="106000"/>
              </a:lnSpc>
              <a:buNone/>
            </a:pPr>
            <a:r>
              <a:rPr lang="en-US" sz="550" b="1" dirty="0">
                <a:solidFill>
                  <a:srgbClr val="464646"/>
                </a:solidFill>
                <a:latin typeface="Inter Bold" pitchFamily="34" charset="0"/>
                <a:ea typeface="Inter Bold" pitchFamily="34" charset="-122"/>
                <a:cs typeface="Inter Bold" pitchFamily="34" charset="-120"/>
              </a:rPr>
              <a:t>scale, cost-efficiency, and reach</a:t>
            </a:r>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 of maritime transport. A single large bulk carrier can move more cargo in one voyage than thousands of trucks combined.</a:t>
            </a:r>
            <a:endParaRPr lang="en-US" sz="550" dirty="0"/>
          </a:p>
        </p:txBody>
      </p:sp>
      <p:sp>
        <p:nvSpPr>
          <p:cNvPr id="4" name="Shape 2"/>
          <p:cNvSpPr/>
          <p:nvPr/>
        </p:nvSpPr>
        <p:spPr>
          <a:xfrm>
            <a:off x="496119" y="911423"/>
            <a:ext cx="8151763" cy="213643"/>
          </a:xfrm>
          <a:prstGeom prst="roundRect">
            <a:avLst>
              <a:gd name="adj" fmla="val 5171"/>
            </a:avLst>
          </a:prstGeom>
          <a:solidFill>
            <a:srgbClr val="D4F7EC"/>
          </a:solidFill>
          <a:ln/>
        </p:spPr>
      </p:sp>
      <p:pic>
        <p:nvPicPr>
          <p:cNvPr id="5" name="Image 0" descr="preencoded.png">    </p:cNvPr>
          <p:cNvPicPr>
            <a:picLocks noChangeAspect="1"/>
          </p:cNvPicPr>
          <p:nvPr/>
        </p:nvPicPr>
        <p:blipFill>
          <a:blip r:embed="rId1"/>
          <a:stretch>
            <a:fillRect/>
          </a:stretch>
        </p:blipFill>
        <p:spPr>
          <a:xfrm>
            <a:off x="569714" y="1005632"/>
            <a:ext cx="92050" cy="73596"/>
          </a:xfrm>
          <a:prstGeom prst="rect">
            <a:avLst/>
          </a:prstGeom>
        </p:spPr>
      </p:pic>
      <p:sp>
        <p:nvSpPr>
          <p:cNvPr id="6" name="Text 3"/>
          <p:cNvSpPr/>
          <p:nvPr/>
        </p:nvSpPr>
        <p:spPr>
          <a:xfrm>
            <a:off x="735360" y="973485"/>
            <a:ext cx="8296126" cy="93911"/>
          </a:xfrm>
          <a:prstGeom prst="rect">
            <a:avLst/>
          </a:prstGeom>
          <a:noFill/>
          <a:ln/>
        </p:spPr>
        <p:txBody>
          <a:bodyPr wrap="none" lIns="0" tIns="0" rIns="0" bIns="0" rtlCol="0" anchor="t"/>
          <a:lstStyle/>
          <a:p>
            <a:pPr algn="l" indent="0" marL="0">
              <a:lnSpc>
                <a:spcPct val="106000"/>
              </a:lnSpc>
              <a:buNone/>
            </a:pPr>
            <a:r>
              <a:rPr lang="en-US" sz="550" dirty="0">
                <a:solidFill>
                  <a:srgbClr val="000000"/>
                </a:solidFill>
                <a:latin typeface="Inter Medium" pitchFamily="34" charset="0"/>
                <a:ea typeface="Inter Medium" pitchFamily="34" charset="-122"/>
                <a:cs typeface="Inter Medium" pitchFamily="34" charset="-120"/>
              </a:rPr>
              <a:t>Shipping is not a support function — it is the primary enabler of the global trading system.</a:t>
            </a:r>
            <a:endParaRPr lang="en-US" sz="550" dirty="0"/>
          </a:p>
        </p:txBody>
      </p:sp>
      <p:sp>
        <p:nvSpPr>
          <p:cNvPr id="7" name="Text 4"/>
          <p:cNvSpPr/>
          <p:nvPr/>
        </p:nvSpPr>
        <p:spPr>
          <a:xfrm>
            <a:off x="496119" y="1190625"/>
            <a:ext cx="8151763" cy="184175"/>
          </a:xfrm>
          <a:prstGeom prst="rect">
            <a:avLst/>
          </a:prstGeom>
          <a:noFill/>
          <a:ln/>
        </p:spPr>
        <p:txBody>
          <a:bodyPr wrap="none" lIns="0" tIns="0" rIns="0" bIns="0" rtlCol="0" anchor="t"/>
          <a:lstStyle/>
          <a:p>
            <a:pPr algn="l" indent="0" marL="0">
              <a:lnSpc>
                <a:spcPct val="104000"/>
              </a:lnSpc>
              <a:buNone/>
            </a:pPr>
            <a:r>
              <a:rPr lang="en-US" sz="1150" dirty="0">
                <a:solidFill>
                  <a:srgbClr val="030303"/>
                </a:solidFill>
                <a:latin typeface="DM Sans SemiBold" pitchFamily="34" charset="0"/>
                <a:ea typeface="DM Sans SemiBold" pitchFamily="34" charset="-122"/>
                <a:cs typeface="DM Sans SemiBold" pitchFamily="34" charset="-120"/>
              </a:rPr>
              <a:t>Types of Shipping</a:t>
            </a:r>
            <a:endParaRPr lang="en-US" sz="1150" dirty="0"/>
          </a:p>
        </p:txBody>
      </p:sp>
      <p:pic>
        <p:nvPicPr>
          <p:cNvPr id="8"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6119" y="1440359"/>
            <a:ext cx="4054004" cy="780231"/>
          </a:xfrm>
          <a:prstGeom prst="rect">
            <a:avLst/>
          </a:prstGeom>
        </p:spPr>
      </p:pic>
      <p:pic>
        <p:nvPicPr>
          <p:cNvPr id="9"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67868" y="1505099"/>
            <a:ext cx="110430" cy="110430"/>
          </a:xfrm>
          <a:prstGeom prst="rect">
            <a:avLst/>
          </a:prstGeom>
        </p:spPr>
      </p:pic>
      <p:sp>
        <p:nvSpPr>
          <p:cNvPr id="10" name="Text 5"/>
          <p:cNvSpPr/>
          <p:nvPr/>
        </p:nvSpPr>
        <p:spPr>
          <a:xfrm>
            <a:off x="579239" y="1714500"/>
            <a:ext cx="3887763" cy="115044"/>
          </a:xfrm>
          <a:prstGeom prst="rect">
            <a:avLst/>
          </a:prstGeom>
          <a:noFill/>
          <a:ln/>
        </p:spPr>
        <p:txBody>
          <a:bodyPr wrap="none" lIns="0" tIns="0" rIns="0" bIns="0" rtlCol="0" anchor="t"/>
          <a:lstStyle/>
          <a:p>
            <a:pPr algn="l" indent="0" marL="0">
              <a:lnSpc>
                <a:spcPct val="104000"/>
              </a:lnSpc>
              <a:buNone/>
            </a:pPr>
            <a:r>
              <a:rPr lang="en-US" sz="700" dirty="0">
                <a:solidFill>
                  <a:srgbClr val="464646"/>
                </a:solidFill>
                <a:latin typeface="DM Sans SemiBold" pitchFamily="34" charset="0"/>
                <a:ea typeface="DM Sans SemiBold" pitchFamily="34" charset="-122"/>
                <a:cs typeface="DM Sans SemiBold" pitchFamily="34" charset="-120"/>
              </a:rPr>
              <a:t>Deep Sea Shipping</a:t>
            </a:r>
            <a:endParaRPr lang="en-US" sz="700" dirty="0"/>
          </a:p>
        </p:txBody>
      </p:sp>
      <p:sp>
        <p:nvSpPr>
          <p:cNvPr id="11" name="Text 6"/>
          <p:cNvSpPr/>
          <p:nvPr/>
        </p:nvSpPr>
        <p:spPr>
          <a:xfrm>
            <a:off x="579239" y="1855738"/>
            <a:ext cx="3887763" cy="281732"/>
          </a:xfrm>
          <a:prstGeom prst="rect">
            <a:avLst/>
          </a:prstGeom>
          <a:noFill/>
          <a:ln/>
        </p:spPr>
        <p:txBody>
          <a:bodyPr wrap="square" lIns="0" tIns="0" rIns="0" bIns="0" rtlCol="0" anchor="t">
            <a:normAutofit/>
          </a:bodyPr>
          <a:lstStyle/>
          <a:p>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Long-haul voyages across major oceans between continents. This is the dominant form of global trade — think </a:t>
            </a:r>
            <a:pPr algn="l" indent="0" marL="0">
              <a:lnSpc>
                <a:spcPct val="106000"/>
              </a:lnSpc>
              <a:buNone/>
            </a:pPr>
            <a:r>
              <a:rPr lang="en-US" sz="550" b="1" dirty="0">
                <a:solidFill>
                  <a:srgbClr val="464646"/>
                </a:solidFill>
                <a:latin typeface="Inter Bold" pitchFamily="34" charset="0"/>
                <a:ea typeface="Inter Bold" pitchFamily="34" charset="-122"/>
                <a:cs typeface="Inter Bold" pitchFamily="34" charset="-120"/>
              </a:rPr>
              <a:t>Amazon's consumer goods</a:t>
            </a:r>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 shipped in containers from Chinese factories to US ports, or </a:t>
            </a:r>
            <a:pPr algn="l" indent="0" marL="0">
              <a:lnSpc>
                <a:spcPct val="106000"/>
              </a:lnSpc>
              <a:buNone/>
            </a:pPr>
            <a:r>
              <a:rPr lang="en-US" sz="550" b="1" dirty="0">
                <a:solidFill>
                  <a:srgbClr val="464646"/>
                </a:solidFill>
                <a:latin typeface="Inter Bold" pitchFamily="34" charset="0"/>
                <a:ea typeface="Inter Bold" pitchFamily="34" charset="-122"/>
                <a:cs typeface="Inter Bold" pitchFamily="34" charset="-120"/>
              </a:rPr>
              <a:t>India's coal imports</a:t>
            </a:r>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 arriving by bulk carriers from Australia and Indonesia.</a:t>
            </a:r>
            <a:endParaRPr lang="en-US" sz="550" dirty="0"/>
          </a:p>
        </p:txBody>
      </p:sp>
      <p:pic>
        <p:nvPicPr>
          <p:cNvPr id="12"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93803" y="1440359"/>
            <a:ext cx="4054078" cy="780231"/>
          </a:xfrm>
          <a:prstGeom prst="rect">
            <a:avLst/>
          </a:prstGeom>
        </p:spPr>
      </p:pic>
      <p:pic>
        <p:nvPicPr>
          <p:cNvPr id="13"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65627" y="1505099"/>
            <a:ext cx="110430" cy="110430"/>
          </a:xfrm>
          <a:prstGeom prst="rect">
            <a:avLst/>
          </a:prstGeom>
        </p:spPr>
      </p:pic>
      <p:sp>
        <p:nvSpPr>
          <p:cNvPr id="14" name="Text 7"/>
          <p:cNvSpPr/>
          <p:nvPr/>
        </p:nvSpPr>
        <p:spPr>
          <a:xfrm>
            <a:off x="4676924" y="1714500"/>
            <a:ext cx="3887837" cy="115044"/>
          </a:xfrm>
          <a:prstGeom prst="rect">
            <a:avLst/>
          </a:prstGeom>
          <a:noFill/>
          <a:ln/>
        </p:spPr>
        <p:txBody>
          <a:bodyPr wrap="none" lIns="0" tIns="0" rIns="0" bIns="0" rtlCol="0" anchor="t"/>
          <a:lstStyle/>
          <a:p>
            <a:pPr algn="l" indent="0" marL="0">
              <a:lnSpc>
                <a:spcPct val="104000"/>
              </a:lnSpc>
              <a:buNone/>
            </a:pPr>
            <a:r>
              <a:rPr lang="en-US" sz="700" dirty="0">
                <a:solidFill>
                  <a:srgbClr val="464646"/>
                </a:solidFill>
                <a:latin typeface="DM Sans SemiBold" pitchFamily="34" charset="0"/>
                <a:ea typeface="DM Sans SemiBold" pitchFamily="34" charset="-122"/>
                <a:cs typeface="DM Sans SemiBold" pitchFamily="34" charset="-120"/>
              </a:rPr>
              <a:t>Short Sea Shipping</a:t>
            </a:r>
            <a:endParaRPr lang="en-US" sz="700" dirty="0"/>
          </a:p>
        </p:txBody>
      </p:sp>
      <p:sp>
        <p:nvSpPr>
          <p:cNvPr id="15" name="Text 8"/>
          <p:cNvSpPr/>
          <p:nvPr/>
        </p:nvSpPr>
        <p:spPr>
          <a:xfrm>
            <a:off x="4676924" y="1855738"/>
            <a:ext cx="3887837" cy="281732"/>
          </a:xfrm>
          <a:prstGeom prst="rect">
            <a:avLst/>
          </a:prstGeom>
          <a:noFill/>
          <a:ln/>
        </p:spPr>
        <p:txBody>
          <a:bodyPr wrap="square" lIns="0" tIns="0" rIns="0" bIns="0" rtlCol="0" anchor="t">
            <a:normAutofit/>
          </a:bodyPr>
          <a:lstStyle/>
          <a:p>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Medium-distance routes within a region or between neighbouring countries — for example, cargo moving between European ports or across the Mediterranean. Reduces road congestion and serves as a vital feeder network for deep sea routes.</a:t>
            </a:r>
            <a:endParaRPr lang="en-US" sz="550" dirty="0"/>
          </a:p>
        </p:txBody>
      </p:sp>
      <p:pic>
        <p:nvPicPr>
          <p:cNvPr id="16"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6119" y="2264271"/>
            <a:ext cx="4054004" cy="780231"/>
          </a:xfrm>
          <a:prstGeom prst="rect">
            <a:avLst/>
          </a:prstGeom>
        </p:spPr>
      </p:pic>
      <p:pic>
        <p:nvPicPr>
          <p:cNvPr id="17" name="Image 6" descr="preencoded.pn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67868" y="2329011"/>
            <a:ext cx="110430" cy="110430"/>
          </a:xfrm>
          <a:prstGeom prst="rect">
            <a:avLst/>
          </a:prstGeom>
        </p:spPr>
      </p:pic>
      <p:sp>
        <p:nvSpPr>
          <p:cNvPr id="18" name="Text 9"/>
          <p:cNvSpPr/>
          <p:nvPr/>
        </p:nvSpPr>
        <p:spPr>
          <a:xfrm>
            <a:off x="579239" y="2538413"/>
            <a:ext cx="3887763" cy="115044"/>
          </a:xfrm>
          <a:prstGeom prst="rect">
            <a:avLst/>
          </a:prstGeom>
          <a:noFill/>
          <a:ln/>
        </p:spPr>
        <p:txBody>
          <a:bodyPr wrap="none" lIns="0" tIns="0" rIns="0" bIns="0" rtlCol="0" anchor="t"/>
          <a:lstStyle/>
          <a:p>
            <a:pPr algn="l" indent="0" marL="0">
              <a:lnSpc>
                <a:spcPct val="104000"/>
              </a:lnSpc>
              <a:buNone/>
            </a:pPr>
            <a:r>
              <a:rPr lang="en-US" sz="700" dirty="0">
                <a:solidFill>
                  <a:srgbClr val="464646"/>
                </a:solidFill>
                <a:latin typeface="DM Sans SemiBold" pitchFamily="34" charset="0"/>
                <a:ea typeface="DM Sans SemiBold" pitchFamily="34" charset="-122"/>
                <a:cs typeface="DM Sans SemiBold" pitchFamily="34" charset="-120"/>
              </a:rPr>
              <a:t>Coastal Shipping</a:t>
            </a:r>
            <a:endParaRPr lang="en-US" sz="700" dirty="0"/>
          </a:p>
        </p:txBody>
      </p:sp>
      <p:sp>
        <p:nvSpPr>
          <p:cNvPr id="19" name="Text 10"/>
          <p:cNvSpPr/>
          <p:nvPr/>
        </p:nvSpPr>
        <p:spPr>
          <a:xfrm>
            <a:off x="579239" y="2679650"/>
            <a:ext cx="3887763" cy="281732"/>
          </a:xfrm>
          <a:prstGeom prst="rect">
            <a:avLst/>
          </a:prstGeom>
          <a:noFill/>
          <a:ln/>
        </p:spPr>
        <p:txBody>
          <a:bodyPr wrap="square" lIns="0" tIns="0" rIns="0" bIns="0" rtlCol="0" anchor="t">
            <a:normAutofit/>
          </a:bodyPr>
          <a:lstStyle/>
          <a:p>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Movement of goods along a country's own coastline, connecting domestic ports. Common in large nations like India, the USA, and Australia where coastal routes offer a cheaper, lower-emission alternative to land transport.</a:t>
            </a:r>
            <a:endParaRPr lang="en-US" sz="550" dirty="0"/>
          </a:p>
        </p:txBody>
      </p:sp>
      <p:pic>
        <p:nvPicPr>
          <p:cNvPr id="20"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593803" y="2264271"/>
            <a:ext cx="4054078" cy="780231"/>
          </a:xfrm>
          <a:prstGeom prst="rect">
            <a:avLst/>
          </a:prstGeom>
        </p:spPr>
      </p:pic>
      <p:pic>
        <p:nvPicPr>
          <p:cNvPr id="21" name="Image 8" descr="preencoded.png">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565627" y="2329011"/>
            <a:ext cx="110430" cy="110430"/>
          </a:xfrm>
          <a:prstGeom prst="rect">
            <a:avLst/>
          </a:prstGeom>
        </p:spPr>
      </p:pic>
      <p:sp>
        <p:nvSpPr>
          <p:cNvPr id="22" name="Text 11"/>
          <p:cNvSpPr/>
          <p:nvPr/>
        </p:nvSpPr>
        <p:spPr>
          <a:xfrm>
            <a:off x="4676924" y="2538413"/>
            <a:ext cx="3887837" cy="115044"/>
          </a:xfrm>
          <a:prstGeom prst="rect">
            <a:avLst/>
          </a:prstGeom>
          <a:noFill/>
          <a:ln/>
        </p:spPr>
        <p:txBody>
          <a:bodyPr wrap="none" lIns="0" tIns="0" rIns="0" bIns="0" rtlCol="0" anchor="t"/>
          <a:lstStyle/>
          <a:p>
            <a:pPr algn="l" indent="0" marL="0">
              <a:lnSpc>
                <a:spcPct val="104000"/>
              </a:lnSpc>
              <a:buNone/>
            </a:pPr>
            <a:r>
              <a:rPr lang="en-US" sz="700" dirty="0">
                <a:solidFill>
                  <a:srgbClr val="464646"/>
                </a:solidFill>
                <a:latin typeface="DM Sans SemiBold" pitchFamily="34" charset="0"/>
                <a:ea typeface="DM Sans SemiBold" pitchFamily="34" charset="-122"/>
                <a:cs typeface="DM Sans SemiBold" pitchFamily="34" charset="-120"/>
              </a:rPr>
              <a:t>Inland Waterways</a:t>
            </a:r>
            <a:endParaRPr lang="en-US" sz="700" dirty="0"/>
          </a:p>
        </p:txBody>
      </p:sp>
      <p:sp>
        <p:nvSpPr>
          <p:cNvPr id="23" name="Text 12"/>
          <p:cNvSpPr/>
          <p:nvPr/>
        </p:nvSpPr>
        <p:spPr>
          <a:xfrm>
            <a:off x="4676924" y="2679650"/>
            <a:ext cx="3887837" cy="281732"/>
          </a:xfrm>
          <a:prstGeom prst="rect">
            <a:avLst/>
          </a:prstGeom>
          <a:noFill/>
          <a:ln/>
        </p:spPr>
        <p:txBody>
          <a:bodyPr wrap="square" lIns="0" tIns="0" rIns="0" bIns="0" rtlCol="0" anchor="t">
            <a:normAutofit/>
          </a:bodyPr>
          <a:lstStyle/>
          <a:p>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Transport via rivers, lakes, and canals deep within a continent. The Rhine in Europe and the Mississippi in the USA carry enormous volumes of agricultural and industrial cargo. Barges on inland routes are among the most fuel-efficient movers of bulk cargo.</a:t>
            </a:r>
            <a:endParaRPr lang="en-US" sz="550" dirty="0"/>
          </a:p>
        </p:txBody>
      </p:sp>
      <p:sp>
        <p:nvSpPr>
          <p:cNvPr id="24" name="Text 13"/>
          <p:cNvSpPr/>
          <p:nvPr/>
        </p:nvSpPr>
        <p:spPr>
          <a:xfrm>
            <a:off x="496119" y="3110061"/>
            <a:ext cx="8151763" cy="184175"/>
          </a:xfrm>
          <a:prstGeom prst="rect">
            <a:avLst/>
          </a:prstGeom>
          <a:noFill/>
          <a:ln/>
        </p:spPr>
        <p:txBody>
          <a:bodyPr wrap="none" lIns="0" tIns="0" rIns="0" bIns="0" rtlCol="0" anchor="t"/>
          <a:lstStyle/>
          <a:p>
            <a:pPr algn="l" indent="0" marL="0">
              <a:lnSpc>
                <a:spcPct val="104000"/>
              </a:lnSpc>
              <a:buNone/>
            </a:pPr>
            <a:r>
              <a:rPr lang="en-US" sz="1150" dirty="0">
                <a:solidFill>
                  <a:srgbClr val="030303"/>
                </a:solidFill>
                <a:latin typeface="DM Sans SemiBold" pitchFamily="34" charset="0"/>
                <a:ea typeface="DM Sans SemiBold" pitchFamily="34" charset="-122"/>
                <a:cs typeface="DM Sans SemiBold" pitchFamily="34" charset="-120"/>
              </a:rPr>
              <a:t>Liner vs. Tramp Shipping</a:t>
            </a:r>
            <a:endParaRPr lang="en-US" sz="1150" dirty="0"/>
          </a:p>
        </p:txBody>
      </p:sp>
      <p:sp>
        <p:nvSpPr>
          <p:cNvPr id="25" name="Text 14"/>
          <p:cNvSpPr/>
          <p:nvPr/>
        </p:nvSpPr>
        <p:spPr>
          <a:xfrm>
            <a:off x="496119" y="3359795"/>
            <a:ext cx="8608963" cy="93911"/>
          </a:xfrm>
          <a:prstGeom prst="rect">
            <a:avLst/>
          </a:prstGeom>
          <a:noFill/>
          <a:ln/>
        </p:spPr>
        <p:txBody>
          <a:bodyPr wrap="none" lIns="0" tIns="0" rIns="0" bIns="0" rtlCol="0" anchor="t"/>
          <a:lstStyle/>
          <a:p>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There are two fundamentally different ways shipping services are organised — think of one like a </a:t>
            </a:r>
            <a:pPr algn="l" indent="0" marL="0">
              <a:lnSpc>
                <a:spcPct val="106000"/>
              </a:lnSpc>
              <a:buNone/>
            </a:pPr>
            <a:r>
              <a:rPr lang="en-US" sz="550" b="1" dirty="0">
                <a:solidFill>
                  <a:srgbClr val="464646"/>
                </a:solidFill>
                <a:latin typeface="Inter Bold" pitchFamily="34" charset="0"/>
                <a:ea typeface="Inter Bold" pitchFamily="34" charset="-122"/>
                <a:cs typeface="Inter Bold" pitchFamily="34" charset="-120"/>
              </a:rPr>
              <a:t>bus service</a:t>
            </a:r>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 and the other like a </a:t>
            </a:r>
            <a:pPr algn="l" indent="0" marL="0">
              <a:lnSpc>
                <a:spcPct val="106000"/>
              </a:lnSpc>
              <a:buNone/>
            </a:pPr>
            <a:r>
              <a:rPr lang="en-US" sz="550" b="1" dirty="0">
                <a:solidFill>
                  <a:srgbClr val="464646"/>
                </a:solidFill>
                <a:latin typeface="Inter Bold" pitchFamily="34" charset="0"/>
                <a:ea typeface="Inter Bold" pitchFamily="34" charset="-122"/>
                <a:cs typeface="Inter Bold" pitchFamily="34" charset="-120"/>
              </a:rPr>
              <a:t>taxi</a:t>
            </a:r>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a:t>
            </a:r>
            <a:endParaRPr lang="en-US" sz="550" dirty="0"/>
          </a:p>
        </p:txBody>
      </p:sp>
      <p:sp>
        <p:nvSpPr>
          <p:cNvPr id="26" name="Shape 15"/>
          <p:cNvSpPr/>
          <p:nvPr/>
        </p:nvSpPr>
        <p:spPr>
          <a:xfrm>
            <a:off x="496119" y="3552081"/>
            <a:ext cx="3986064" cy="1072381"/>
          </a:xfrm>
          <a:prstGeom prst="roundRect">
            <a:avLst>
              <a:gd name="adj" fmla="val 1030"/>
            </a:avLst>
          </a:prstGeom>
          <a:solidFill>
            <a:srgbClr val="F2EEEE"/>
          </a:solidFill>
          <a:ln/>
        </p:spPr>
      </p:sp>
      <p:sp>
        <p:nvSpPr>
          <p:cNvPr id="27" name="Text 16"/>
          <p:cNvSpPr/>
          <p:nvPr/>
        </p:nvSpPr>
        <p:spPr>
          <a:xfrm>
            <a:off x="569714" y="3625676"/>
            <a:ext cx="3838873" cy="115044"/>
          </a:xfrm>
          <a:prstGeom prst="rect">
            <a:avLst/>
          </a:prstGeom>
          <a:noFill/>
          <a:ln/>
        </p:spPr>
        <p:txBody>
          <a:bodyPr wrap="none" lIns="0" tIns="0" rIns="0" bIns="0" rtlCol="0" anchor="t"/>
          <a:lstStyle/>
          <a:p>
            <a:pPr algn="l" indent="0" marL="0">
              <a:lnSpc>
                <a:spcPct val="104000"/>
              </a:lnSpc>
              <a:buNone/>
            </a:pPr>
            <a:r>
              <a:rPr lang="en-US" sz="7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700" dirty="0">
                <a:solidFill>
                  <a:srgbClr val="464646"/>
                </a:solidFill>
                <a:latin typeface="DM Sans SemiBold" pitchFamily="34" charset="0"/>
                <a:ea typeface="DM Sans SemiBold" pitchFamily="34" charset="-122"/>
                <a:cs typeface="DM Sans SemiBold" pitchFamily="34" charset="-120"/>
              </a:rPr>
              <a:t> Liner Shipping — The Bus</a:t>
            </a:r>
            <a:endParaRPr lang="en-US" sz="700" dirty="0"/>
          </a:p>
        </p:txBody>
      </p:sp>
      <p:sp>
        <p:nvSpPr>
          <p:cNvPr id="28" name="Text 17"/>
          <p:cNvSpPr/>
          <p:nvPr/>
        </p:nvSpPr>
        <p:spPr>
          <a:xfrm>
            <a:off x="569714" y="3784402"/>
            <a:ext cx="3838873" cy="414933"/>
          </a:xfrm>
          <a:prstGeom prst="rect">
            <a:avLst/>
          </a:prstGeom>
          <a:noFill/>
          <a:ln/>
        </p:spPr>
        <p:txBody>
          <a:bodyPr wrap="square" lIns="0" tIns="0" rIns="0" bIns="0" rtlCol="0" anchor="t">
            <a:normAutofit/>
          </a:bodyPr>
          <a:lstStyle/>
          <a:p>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Liner ships operate on </a:t>
            </a:r>
            <a:pPr algn="l" indent="0" marL="0">
              <a:lnSpc>
                <a:spcPct val="106000"/>
              </a:lnSpc>
              <a:buNone/>
            </a:pPr>
            <a:r>
              <a:rPr lang="en-US" sz="550" b="1" dirty="0">
                <a:solidFill>
                  <a:srgbClr val="464646"/>
                </a:solidFill>
                <a:latin typeface="Inter Bold" pitchFamily="34" charset="0"/>
                <a:ea typeface="Inter Bold" pitchFamily="34" charset="-122"/>
                <a:cs typeface="Inter Bold" pitchFamily="34" charset="-120"/>
              </a:rPr>
              <a:t>fixed routes, fixed schedules, and published freight rates</a:t>
            </a:r>
            <a:pPr algn="l" indent="0" marL="0">
              <a:lnSpc>
                <a:spcPct val="106000"/>
              </a:lnSpc>
              <a:spcAft>
                <a:spcPts val="300"/>
              </a:spcAft>
              <a:buNone/>
            </a:pPr>
            <a:r>
              <a:rPr lang="en-US" sz="550" dirty="0">
                <a:solidFill>
                  <a:srgbClr val="464646"/>
                </a:solidFill>
                <a:latin typeface="Inter Medium" pitchFamily="34" charset="0"/>
                <a:ea typeface="Inter Medium" pitchFamily="34" charset="-122"/>
                <a:cs typeface="Inter Medium" pitchFamily="34" charset="-120"/>
              </a:rPr>
              <a:t> — just like a bus timetable. Cargo from many different shippers is consolidated into containers aboard the same vessel.</a:t>
            </a:r>
            <a:endParaRPr lang="en-US" sz="550" dirty="0"/>
          </a:p>
          <a:p>
            <a:pPr algn="l" indent="0" marL="0">
              <a:lnSpc>
                <a:spcPct val="106000"/>
              </a:lnSpc>
              <a:buNone/>
            </a:pPr>
            <a:r>
              <a:rPr lang="en-US" sz="550" b="1" dirty="0">
                <a:solidFill>
                  <a:srgbClr val="464646"/>
                </a:solidFill>
                <a:latin typeface="Inter Bold" pitchFamily="34" charset="0"/>
                <a:ea typeface="Inter Bold" pitchFamily="34" charset="-122"/>
                <a:cs typeface="Inter Bold" pitchFamily="34" charset="-120"/>
              </a:rPr>
              <a:t>Example:</a:t>
            </a:r>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 Maersk's Asia–Europe container service departs every week from Shanghai, regardless of whether the ship is full. Amazon, H&amp;M, and Apple all share space on the same vessel.</a:t>
            </a:r>
            <a:endParaRPr lang="en-US" sz="550" dirty="0"/>
          </a:p>
        </p:txBody>
      </p:sp>
      <p:sp>
        <p:nvSpPr>
          <p:cNvPr id="29" name="Text 18"/>
          <p:cNvSpPr/>
          <p:nvPr/>
        </p:nvSpPr>
        <p:spPr>
          <a:xfrm>
            <a:off x="569714" y="4238625"/>
            <a:ext cx="3838873" cy="312241"/>
          </a:xfrm>
          <a:prstGeom prst="rect">
            <a:avLst/>
          </a:prstGeom>
          <a:noFill/>
          <a:ln/>
        </p:spPr>
        <p:txBody>
          <a:bodyPr wrap="square" lIns="0" tIns="0" rIns="0" bIns="0" rtlCol="0" anchor="t">
            <a:normAutofit/>
          </a:bodyPr>
          <a:lstStyle/>
          <a:p>
            <a:pPr algn="l" marL="111760" indent="-111760">
              <a:lnSpc>
                <a:spcPct val="106000"/>
              </a:lnSpc>
              <a:buSzPct val="100000"/>
              <a:buChar char="•"/>
            </a:pPr>
            <a:r>
              <a:rPr lang="en-US" sz="550" dirty="0">
                <a:solidFill>
                  <a:srgbClr val="464646"/>
                </a:solidFill>
                <a:latin typeface="Inter Medium" pitchFamily="34" charset="0"/>
                <a:ea typeface="Inter Medium" pitchFamily="34" charset="-122"/>
                <a:cs typeface="Inter Medium" pitchFamily="34" charset="-120"/>
              </a:rPr>
              <a:t>Predictable transit times</a:t>
            </a:r>
            <a:endParaRPr lang="en-US" sz="550" dirty="0"/>
          </a:p>
          <a:p>
            <a:pPr algn="l" marL="111760" indent="-111760">
              <a:lnSpc>
                <a:spcPct val="106000"/>
              </a:lnSpc>
              <a:buSzPct val="100000"/>
              <a:buChar char="•"/>
            </a:pPr>
            <a:r>
              <a:rPr lang="en-US" sz="550" dirty="0">
                <a:solidFill>
                  <a:srgbClr val="464646"/>
                </a:solidFill>
                <a:latin typeface="Inter Medium" pitchFamily="34" charset="0"/>
                <a:ea typeface="Inter Medium" pitchFamily="34" charset="-122"/>
                <a:cs typeface="Inter Medium" pitchFamily="34" charset="-120"/>
              </a:rPr>
              <a:t>Suitable for manufactured goods, retail, electronics</a:t>
            </a:r>
            <a:endParaRPr lang="en-US" sz="550" dirty="0"/>
          </a:p>
          <a:p>
            <a:pPr algn="l" marL="111760" indent="-111760">
              <a:lnSpc>
                <a:spcPct val="106000"/>
              </a:lnSpc>
              <a:buSzPct val="100000"/>
              <a:buChar char="•"/>
            </a:pPr>
            <a:r>
              <a:rPr lang="en-US" sz="550" dirty="0">
                <a:solidFill>
                  <a:srgbClr val="464646"/>
                </a:solidFill>
                <a:latin typeface="Inter Medium" pitchFamily="34" charset="0"/>
                <a:ea typeface="Inter Medium" pitchFamily="34" charset="-122"/>
                <a:cs typeface="Inter Medium" pitchFamily="34" charset="-120"/>
              </a:rPr>
              <a:t>Operated by major alliances (Maersk, MSC, CMA CGM)</a:t>
            </a:r>
            <a:endParaRPr lang="en-US" sz="550" dirty="0"/>
          </a:p>
        </p:txBody>
      </p:sp>
      <p:sp>
        <p:nvSpPr>
          <p:cNvPr id="30" name="Shape 19"/>
          <p:cNvSpPr/>
          <p:nvPr/>
        </p:nvSpPr>
        <p:spPr>
          <a:xfrm>
            <a:off x="4666580" y="3552081"/>
            <a:ext cx="3986064" cy="1185342"/>
          </a:xfrm>
          <a:prstGeom prst="roundRect">
            <a:avLst>
              <a:gd name="adj" fmla="val 932"/>
            </a:avLst>
          </a:prstGeom>
          <a:solidFill>
            <a:srgbClr val="FFFFFF"/>
          </a:solidFill>
          <a:ln w="9525">
            <a:solidFill>
              <a:srgbClr val="D8D4D4"/>
            </a:solidFill>
            <a:prstDash val="solid"/>
          </a:ln>
        </p:spPr>
      </p:sp>
      <p:sp>
        <p:nvSpPr>
          <p:cNvPr id="31" name="Text 20"/>
          <p:cNvSpPr/>
          <p:nvPr/>
        </p:nvSpPr>
        <p:spPr>
          <a:xfrm>
            <a:off x="4749701" y="3635201"/>
            <a:ext cx="3819823" cy="115044"/>
          </a:xfrm>
          <a:prstGeom prst="rect">
            <a:avLst/>
          </a:prstGeom>
          <a:noFill/>
          <a:ln/>
        </p:spPr>
        <p:txBody>
          <a:bodyPr wrap="none" lIns="0" tIns="0" rIns="0" bIns="0" rtlCol="0" anchor="t"/>
          <a:lstStyle/>
          <a:p>
            <a:pPr algn="l" indent="0" marL="0">
              <a:lnSpc>
                <a:spcPct val="104000"/>
              </a:lnSpc>
              <a:buNone/>
            </a:pPr>
            <a:r>
              <a:rPr lang="en-US" sz="700" dirty="0">
                <a:solidFill>
                  <a:srgbClr val="000000"/>
                </a:solidFill>
                <a:latin typeface="Twemoji Mozilla" pitchFamily="34" charset="0"/>
                <a:ea typeface="Twemoji Mozilla" pitchFamily="34" charset="-122"/>
                <a:cs typeface="Twemoji Mozilla" pitchFamily="34" charset="-120"/>
              </a:rPr>
              <a:t>🚕</a:t>
            </a:r>
            <a:pPr algn="l" indent="0" marL="0">
              <a:lnSpc>
                <a:spcPct val="104000"/>
              </a:lnSpc>
              <a:buNone/>
            </a:pPr>
            <a:r>
              <a:rPr lang="en-US" sz="700" dirty="0">
                <a:solidFill>
                  <a:srgbClr val="464646"/>
                </a:solidFill>
                <a:latin typeface="DM Sans SemiBold" pitchFamily="34" charset="0"/>
                <a:ea typeface="DM Sans SemiBold" pitchFamily="34" charset="-122"/>
                <a:cs typeface="DM Sans SemiBold" pitchFamily="34" charset="-120"/>
              </a:rPr>
              <a:t> Tramp Shipping — The Taxi</a:t>
            </a:r>
            <a:endParaRPr lang="en-US" sz="700" dirty="0"/>
          </a:p>
        </p:txBody>
      </p:sp>
      <p:sp>
        <p:nvSpPr>
          <p:cNvPr id="32" name="Text 21"/>
          <p:cNvSpPr/>
          <p:nvPr/>
        </p:nvSpPr>
        <p:spPr>
          <a:xfrm>
            <a:off x="4749701" y="3793927"/>
            <a:ext cx="3819823" cy="508843"/>
          </a:xfrm>
          <a:prstGeom prst="rect">
            <a:avLst/>
          </a:prstGeom>
          <a:noFill/>
          <a:ln/>
        </p:spPr>
        <p:txBody>
          <a:bodyPr wrap="square" lIns="0" tIns="0" rIns="0" bIns="0" rtlCol="0" anchor="t">
            <a:normAutofit/>
          </a:bodyPr>
          <a:lstStyle/>
          <a:p>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Tramp ships have </a:t>
            </a:r>
            <a:pPr algn="l" indent="0" marL="0">
              <a:lnSpc>
                <a:spcPct val="106000"/>
              </a:lnSpc>
              <a:buNone/>
            </a:pPr>
            <a:r>
              <a:rPr lang="en-US" sz="550" b="1" dirty="0">
                <a:solidFill>
                  <a:srgbClr val="464646"/>
                </a:solidFill>
                <a:latin typeface="Inter Bold" pitchFamily="34" charset="0"/>
                <a:ea typeface="Inter Bold" pitchFamily="34" charset="-122"/>
                <a:cs typeface="Inter Bold" pitchFamily="34" charset="-120"/>
              </a:rPr>
              <a:t>no fixed schedule or route</a:t>
            </a:r>
            <a:pPr algn="l" indent="0" marL="0">
              <a:lnSpc>
                <a:spcPct val="106000"/>
              </a:lnSpc>
              <a:spcAft>
                <a:spcPts val="300"/>
              </a:spcAft>
              <a:buNone/>
            </a:pPr>
            <a:r>
              <a:rPr lang="en-US" sz="550" dirty="0">
                <a:solidFill>
                  <a:srgbClr val="464646"/>
                </a:solidFill>
                <a:latin typeface="Inter Medium" pitchFamily="34" charset="0"/>
                <a:ea typeface="Inter Medium" pitchFamily="34" charset="-122"/>
                <a:cs typeface="Inter Medium" pitchFamily="34" charset="-120"/>
              </a:rPr>
              <a:t>. They go wherever the cargo is, hired on demand by a single charterer for a specific voyage or period — just like hailing a taxi.</a:t>
            </a:r>
            <a:endParaRPr lang="en-US" sz="550" dirty="0"/>
          </a:p>
          <a:p>
            <a:pPr algn="l" indent="0" marL="0">
              <a:lnSpc>
                <a:spcPct val="106000"/>
              </a:lnSpc>
              <a:buNone/>
            </a:pPr>
            <a:r>
              <a:rPr lang="en-US" sz="550" b="1" dirty="0">
                <a:solidFill>
                  <a:srgbClr val="464646"/>
                </a:solidFill>
                <a:latin typeface="Inter Bold" pitchFamily="34" charset="0"/>
                <a:ea typeface="Inter Bold" pitchFamily="34" charset="-122"/>
                <a:cs typeface="Inter Bold" pitchFamily="34" charset="-120"/>
              </a:rPr>
              <a:t>Example:</a:t>
            </a:r>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 A steel mill in China needs a full cargo of iron ore from Brazil. It charters a bulk carrier for that single voyage. </a:t>
            </a:r>
            <a:pPr algn="l" indent="0" marL="0">
              <a:lnSpc>
                <a:spcPct val="106000"/>
              </a:lnSpc>
              <a:buNone/>
            </a:pPr>
            <a:r>
              <a:rPr lang="en-US" sz="550" b="1" dirty="0">
                <a:solidFill>
                  <a:srgbClr val="464646"/>
                </a:solidFill>
                <a:latin typeface="Inter Bold" pitchFamily="34" charset="0"/>
                <a:ea typeface="Inter Bold" pitchFamily="34" charset="-122"/>
                <a:cs typeface="Inter Bold" pitchFamily="34" charset="-120"/>
              </a:rPr>
              <a:t>Tesla</a:t>
            </a:r>
            <a:pPr algn="l" indent="0" marL="0">
              <a:lnSpc>
                <a:spcPct val="106000"/>
              </a:lnSpc>
              <a:buNone/>
            </a:pPr>
            <a:r>
              <a:rPr lang="en-US" sz="550" dirty="0">
                <a:solidFill>
                  <a:srgbClr val="464646"/>
                </a:solidFill>
                <a:latin typeface="Inter Medium" pitchFamily="34" charset="0"/>
                <a:ea typeface="Inter Medium" pitchFamily="34" charset="-122"/>
                <a:cs typeface="Inter Medium" pitchFamily="34" charset="-120"/>
              </a:rPr>
              <a:t> uses car carrier vessels (RoRo ships) chartered on demand to ship vehicles from its factories to global markets.</a:t>
            </a:r>
            <a:endParaRPr lang="en-US" sz="550" dirty="0"/>
          </a:p>
        </p:txBody>
      </p:sp>
      <p:sp>
        <p:nvSpPr>
          <p:cNvPr id="33" name="Text 22"/>
          <p:cNvSpPr/>
          <p:nvPr/>
        </p:nvSpPr>
        <p:spPr>
          <a:xfrm>
            <a:off x="4749701" y="4342061"/>
            <a:ext cx="3819823" cy="312241"/>
          </a:xfrm>
          <a:prstGeom prst="rect">
            <a:avLst/>
          </a:prstGeom>
          <a:noFill/>
          <a:ln/>
        </p:spPr>
        <p:txBody>
          <a:bodyPr wrap="square" lIns="0" tIns="0" rIns="0" bIns="0" rtlCol="0" anchor="t">
            <a:normAutofit/>
          </a:bodyPr>
          <a:lstStyle/>
          <a:p>
            <a:pPr algn="l" marL="111760" indent="-111760">
              <a:lnSpc>
                <a:spcPct val="106000"/>
              </a:lnSpc>
              <a:buSzPct val="100000"/>
              <a:buChar char="•"/>
            </a:pPr>
            <a:r>
              <a:rPr lang="en-US" sz="550" dirty="0">
                <a:solidFill>
                  <a:srgbClr val="464646"/>
                </a:solidFill>
                <a:latin typeface="Inter Medium" pitchFamily="34" charset="0"/>
                <a:ea typeface="Inter Medium" pitchFamily="34" charset="-122"/>
                <a:cs typeface="Inter Medium" pitchFamily="34" charset="-120"/>
              </a:rPr>
              <a:t>Flexible and voyage-specific</a:t>
            </a:r>
            <a:endParaRPr lang="en-US" sz="550" dirty="0"/>
          </a:p>
          <a:p>
            <a:pPr algn="l" marL="111760" indent="-111760">
              <a:lnSpc>
                <a:spcPct val="106000"/>
              </a:lnSpc>
              <a:buSzPct val="100000"/>
              <a:buChar char="•"/>
            </a:pPr>
            <a:r>
              <a:rPr lang="en-US" sz="550" dirty="0">
                <a:solidFill>
                  <a:srgbClr val="464646"/>
                </a:solidFill>
                <a:latin typeface="Inter Medium" pitchFamily="34" charset="0"/>
                <a:ea typeface="Inter Medium" pitchFamily="34" charset="-122"/>
                <a:cs typeface="Inter Medium" pitchFamily="34" charset="-120"/>
              </a:rPr>
              <a:t>Suitable for bulk commodities: coal, grain, ore, crude oil</a:t>
            </a:r>
            <a:endParaRPr lang="en-US" sz="550" dirty="0"/>
          </a:p>
          <a:p>
            <a:pPr algn="l" marL="111760" indent="-111760">
              <a:lnSpc>
                <a:spcPct val="106000"/>
              </a:lnSpc>
              <a:buSzPct val="100000"/>
              <a:buChar char="•"/>
            </a:pPr>
            <a:r>
              <a:rPr lang="en-US" sz="550" dirty="0">
                <a:solidFill>
                  <a:srgbClr val="464646"/>
                </a:solidFill>
                <a:latin typeface="Inter Medium" pitchFamily="34" charset="0"/>
                <a:ea typeface="Inter Medium" pitchFamily="34" charset="-122"/>
                <a:cs typeface="Inter Medium" pitchFamily="34" charset="-120"/>
              </a:rPr>
              <a:t>Rates fluctuate with the Baltic Dry Index (BDI)</a:t>
            </a:r>
            <a:endParaRPr lang="en-US" sz="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379512"/>
            <a:ext cx="8151763" cy="327050"/>
          </a:xfrm>
          <a:prstGeom prst="rect">
            <a:avLst/>
          </a:prstGeom>
          <a:noFill/>
          <a:ln/>
        </p:spPr>
        <p:txBody>
          <a:bodyPr wrap="none" lIns="0" tIns="0" rIns="0" bIns="0" rtlCol="0" anchor="t"/>
          <a:lstStyle/>
          <a:p>
            <a:pPr algn="l" indent="0" marL="0">
              <a:lnSpc>
                <a:spcPct val="104000"/>
              </a:lnSpc>
              <a:buNone/>
            </a:pPr>
            <a:r>
              <a:rPr lang="en-US" sz="2050" dirty="0">
                <a:solidFill>
                  <a:srgbClr val="030303"/>
                </a:solidFill>
                <a:latin typeface="DM Sans SemiBold" pitchFamily="34" charset="0"/>
                <a:ea typeface="DM Sans SemiBold" pitchFamily="34" charset="-122"/>
                <a:cs typeface="DM Sans SemiBold" pitchFamily="34" charset="-120"/>
              </a:rPr>
              <a:t>The Scale of Global Shipping</a:t>
            </a:r>
            <a:endParaRPr lang="en-US" sz="2050" dirty="0"/>
          </a:p>
        </p:txBody>
      </p:sp>
      <p:sp>
        <p:nvSpPr>
          <p:cNvPr id="3" name="Text 1"/>
          <p:cNvSpPr/>
          <p:nvPr/>
        </p:nvSpPr>
        <p:spPr>
          <a:xfrm>
            <a:off x="496119" y="935459"/>
            <a:ext cx="4020666" cy="345356"/>
          </a:xfrm>
          <a:prstGeom prst="rect">
            <a:avLst/>
          </a:prstGeom>
          <a:noFill/>
          <a:ln/>
        </p:spPr>
        <p:txBody>
          <a:bodyPr wrap="none" lIns="0" tIns="0" rIns="0" bIns="0" rtlCol="0" anchor="t"/>
          <a:lstStyle/>
          <a:p>
            <a:pPr algn="ctr" indent="0" marL="0">
              <a:lnSpc>
                <a:spcPct val="83000"/>
              </a:lnSpc>
              <a:buNone/>
            </a:pPr>
            <a:r>
              <a:rPr lang="en-US" sz="2700" dirty="0">
                <a:solidFill>
                  <a:srgbClr val="464646"/>
                </a:solidFill>
                <a:latin typeface="DM Sans SemiBold" pitchFamily="34" charset="0"/>
                <a:ea typeface="DM Sans SemiBold" pitchFamily="34" charset="-122"/>
                <a:cs typeface="DM Sans SemiBold" pitchFamily="34" charset="-120"/>
              </a:rPr>
              <a:t>11B+</a:t>
            </a:r>
            <a:endParaRPr lang="en-US" sz="2700" dirty="0"/>
          </a:p>
        </p:txBody>
      </p:sp>
      <p:sp>
        <p:nvSpPr>
          <p:cNvPr id="4" name="Text 2"/>
          <p:cNvSpPr/>
          <p:nvPr/>
        </p:nvSpPr>
        <p:spPr>
          <a:xfrm>
            <a:off x="496119" y="1399356"/>
            <a:ext cx="4020666" cy="163488"/>
          </a:xfrm>
          <a:prstGeom prst="rect">
            <a:avLst/>
          </a:prstGeom>
          <a:noFill/>
          <a:ln/>
        </p:spPr>
        <p:txBody>
          <a:bodyPr wrap="none" lIns="0" tIns="0" rIns="0" bIns="0" rtlCol="0" anchor="t"/>
          <a:lstStyle/>
          <a:p>
            <a:pPr algn="ctr" indent="0" marL="0">
              <a:lnSpc>
                <a:spcPct val="104000"/>
              </a:lnSpc>
              <a:buNone/>
            </a:pPr>
            <a:r>
              <a:rPr lang="en-US" sz="1000" dirty="0">
                <a:solidFill>
                  <a:srgbClr val="464646"/>
                </a:solidFill>
                <a:latin typeface="DM Sans SemiBold" pitchFamily="34" charset="0"/>
                <a:ea typeface="DM Sans SemiBold" pitchFamily="34" charset="-122"/>
                <a:cs typeface="DM Sans SemiBold" pitchFamily="34" charset="-120"/>
              </a:rPr>
              <a:t>Tonnes of Cargo</a:t>
            </a:r>
            <a:endParaRPr lang="en-US" sz="1000" dirty="0"/>
          </a:p>
        </p:txBody>
      </p:sp>
      <p:sp>
        <p:nvSpPr>
          <p:cNvPr id="5" name="Text 3"/>
          <p:cNvSpPr/>
          <p:nvPr/>
        </p:nvSpPr>
        <p:spPr>
          <a:xfrm>
            <a:off x="496119" y="1615827"/>
            <a:ext cx="4020666" cy="154409"/>
          </a:xfrm>
          <a:prstGeom prst="rect">
            <a:avLst/>
          </a:prstGeom>
          <a:noFill/>
          <a:ln/>
        </p:spPr>
        <p:txBody>
          <a:bodyPr wrap="none" lIns="0" tIns="0" rIns="0" bIns="0" rtlCol="0" anchor="t"/>
          <a:lstStyle/>
          <a:p>
            <a:pPr algn="ctr" indent="0" marL="0">
              <a:lnSpc>
                <a:spcPct val="123000"/>
              </a:lnSpc>
              <a:buNone/>
            </a:pPr>
            <a:r>
              <a:rPr lang="en-US" sz="800" dirty="0">
                <a:solidFill>
                  <a:srgbClr val="464646"/>
                </a:solidFill>
                <a:latin typeface="Inter Medium" pitchFamily="34" charset="0"/>
                <a:ea typeface="Inter Medium" pitchFamily="34" charset="-122"/>
                <a:cs typeface="Inter Medium" pitchFamily="34" charset="-120"/>
              </a:rPr>
              <a:t>Shipped annually by sea — more than all other transport modes combined</a:t>
            </a:r>
            <a:endParaRPr lang="en-US" sz="800" dirty="0"/>
          </a:p>
        </p:txBody>
      </p:sp>
      <p:sp>
        <p:nvSpPr>
          <p:cNvPr id="6" name="Text 4"/>
          <p:cNvSpPr/>
          <p:nvPr/>
        </p:nvSpPr>
        <p:spPr>
          <a:xfrm>
            <a:off x="4627141" y="935459"/>
            <a:ext cx="4020741" cy="345356"/>
          </a:xfrm>
          <a:prstGeom prst="rect">
            <a:avLst/>
          </a:prstGeom>
          <a:noFill/>
          <a:ln/>
        </p:spPr>
        <p:txBody>
          <a:bodyPr wrap="none" lIns="0" tIns="0" rIns="0" bIns="0" rtlCol="0" anchor="t"/>
          <a:lstStyle/>
          <a:p>
            <a:pPr algn="ctr" indent="0" marL="0">
              <a:lnSpc>
                <a:spcPct val="83000"/>
              </a:lnSpc>
              <a:buNone/>
            </a:pPr>
            <a:r>
              <a:rPr lang="en-US" sz="2700" dirty="0">
                <a:solidFill>
                  <a:srgbClr val="464646"/>
                </a:solidFill>
                <a:latin typeface="DM Sans SemiBold" pitchFamily="34" charset="0"/>
                <a:ea typeface="DM Sans SemiBold" pitchFamily="34" charset="-122"/>
                <a:cs typeface="DM Sans SemiBold" pitchFamily="34" charset="-120"/>
              </a:rPr>
              <a:t>~850M</a:t>
            </a:r>
            <a:endParaRPr lang="en-US" sz="2700" dirty="0"/>
          </a:p>
        </p:txBody>
      </p:sp>
      <p:sp>
        <p:nvSpPr>
          <p:cNvPr id="7" name="Text 5"/>
          <p:cNvSpPr/>
          <p:nvPr/>
        </p:nvSpPr>
        <p:spPr>
          <a:xfrm>
            <a:off x="4627141" y="1399356"/>
            <a:ext cx="4020741" cy="163488"/>
          </a:xfrm>
          <a:prstGeom prst="rect">
            <a:avLst/>
          </a:prstGeom>
          <a:noFill/>
          <a:ln/>
        </p:spPr>
        <p:txBody>
          <a:bodyPr wrap="none" lIns="0" tIns="0" rIns="0" bIns="0" rtlCol="0" anchor="t"/>
          <a:lstStyle/>
          <a:p>
            <a:pPr algn="ctr" indent="0" marL="0">
              <a:lnSpc>
                <a:spcPct val="104000"/>
              </a:lnSpc>
              <a:buNone/>
            </a:pPr>
            <a:r>
              <a:rPr lang="en-US" sz="1000" dirty="0">
                <a:solidFill>
                  <a:srgbClr val="464646"/>
                </a:solidFill>
                <a:latin typeface="DM Sans SemiBold" pitchFamily="34" charset="0"/>
                <a:ea typeface="DM Sans SemiBold" pitchFamily="34" charset="-122"/>
                <a:cs typeface="DM Sans SemiBold" pitchFamily="34" charset="-120"/>
              </a:rPr>
              <a:t>TEUs per Year</a:t>
            </a:r>
            <a:endParaRPr lang="en-US" sz="1000" dirty="0"/>
          </a:p>
        </p:txBody>
      </p:sp>
      <p:sp>
        <p:nvSpPr>
          <p:cNvPr id="8" name="Text 6"/>
          <p:cNvSpPr/>
          <p:nvPr/>
        </p:nvSpPr>
        <p:spPr>
          <a:xfrm>
            <a:off x="4627141" y="1615827"/>
            <a:ext cx="4020741" cy="154409"/>
          </a:xfrm>
          <a:prstGeom prst="rect">
            <a:avLst/>
          </a:prstGeom>
          <a:noFill/>
          <a:ln/>
        </p:spPr>
        <p:txBody>
          <a:bodyPr wrap="none" lIns="0" tIns="0" rIns="0" bIns="0" rtlCol="0" anchor="t"/>
          <a:lstStyle/>
          <a:p>
            <a:pPr algn="ctr" indent="0" marL="0">
              <a:lnSpc>
                <a:spcPct val="123000"/>
              </a:lnSpc>
              <a:buNone/>
            </a:pPr>
            <a:r>
              <a:rPr lang="en-US" sz="800" dirty="0">
                <a:solidFill>
                  <a:srgbClr val="464646"/>
                </a:solidFill>
                <a:latin typeface="Inter Medium" pitchFamily="34" charset="0"/>
                <a:ea typeface="Inter Medium" pitchFamily="34" charset="-122"/>
                <a:cs typeface="Inter Medium" pitchFamily="34" charset="-120"/>
              </a:rPr>
              <a:t>Container throughput handled at ports worldwide in 2024, a record high</a:t>
            </a:r>
            <a:endParaRPr lang="en-US" sz="800" dirty="0"/>
          </a:p>
        </p:txBody>
      </p:sp>
      <p:sp>
        <p:nvSpPr>
          <p:cNvPr id="9" name="Text 7"/>
          <p:cNvSpPr/>
          <p:nvPr/>
        </p:nvSpPr>
        <p:spPr>
          <a:xfrm>
            <a:off x="496119" y="1999134"/>
            <a:ext cx="4020666" cy="345356"/>
          </a:xfrm>
          <a:prstGeom prst="rect">
            <a:avLst/>
          </a:prstGeom>
          <a:noFill/>
          <a:ln/>
        </p:spPr>
        <p:txBody>
          <a:bodyPr wrap="none" lIns="0" tIns="0" rIns="0" bIns="0" rtlCol="0" anchor="t"/>
          <a:lstStyle/>
          <a:p>
            <a:pPr algn="ctr" indent="0" marL="0">
              <a:lnSpc>
                <a:spcPct val="83000"/>
              </a:lnSpc>
              <a:buNone/>
            </a:pPr>
            <a:r>
              <a:rPr lang="en-US" sz="2700" dirty="0">
                <a:solidFill>
                  <a:srgbClr val="464646"/>
                </a:solidFill>
                <a:latin typeface="DM Sans SemiBold" pitchFamily="34" charset="0"/>
                <a:ea typeface="DM Sans SemiBold" pitchFamily="34" charset="-122"/>
                <a:cs typeface="DM Sans SemiBold" pitchFamily="34" charset="-120"/>
              </a:rPr>
              <a:t>$25T+</a:t>
            </a:r>
            <a:endParaRPr lang="en-US" sz="2700" dirty="0"/>
          </a:p>
        </p:txBody>
      </p:sp>
      <p:sp>
        <p:nvSpPr>
          <p:cNvPr id="10" name="Text 8"/>
          <p:cNvSpPr/>
          <p:nvPr/>
        </p:nvSpPr>
        <p:spPr>
          <a:xfrm>
            <a:off x="496119" y="2463031"/>
            <a:ext cx="4020666" cy="163488"/>
          </a:xfrm>
          <a:prstGeom prst="rect">
            <a:avLst/>
          </a:prstGeom>
          <a:noFill/>
          <a:ln/>
        </p:spPr>
        <p:txBody>
          <a:bodyPr wrap="none" lIns="0" tIns="0" rIns="0" bIns="0" rtlCol="0" anchor="t"/>
          <a:lstStyle/>
          <a:p>
            <a:pPr algn="ctr" indent="0" marL="0">
              <a:lnSpc>
                <a:spcPct val="104000"/>
              </a:lnSpc>
              <a:buNone/>
            </a:pPr>
            <a:r>
              <a:rPr lang="en-US" sz="1000" dirty="0">
                <a:solidFill>
                  <a:srgbClr val="464646"/>
                </a:solidFill>
                <a:latin typeface="DM Sans SemiBold" pitchFamily="34" charset="0"/>
                <a:ea typeface="DM Sans SemiBold" pitchFamily="34" charset="-122"/>
                <a:cs typeface="DM Sans SemiBold" pitchFamily="34" charset="-120"/>
              </a:rPr>
              <a:t>Value of Goods</a:t>
            </a:r>
            <a:endParaRPr lang="en-US" sz="1000" dirty="0"/>
          </a:p>
        </p:txBody>
      </p:sp>
      <p:sp>
        <p:nvSpPr>
          <p:cNvPr id="11" name="Text 9"/>
          <p:cNvSpPr/>
          <p:nvPr/>
        </p:nvSpPr>
        <p:spPr>
          <a:xfrm>
            <a:off x="496119" y="2679502"/>
            <a:ext cx="4020666" cy="308818"/>
          </a:xfrm>
          <a:prstGeom prst="rect">
            <a:avLst/>
          </a:prstGeom>
          <a:noFill/>
          <a:ln/>
        </p:spPr>
        <p:txBody>
          <a:bodyPr wrap="square" lIns="0" tIns="0" rIns="0" bIns="0" rtlCol="0" anchor="t">
            <a:normAutofit/>
          </a:bodyPr>
          <a:lstStyle/>
          <a:p>
            <a:pPr algn="ctr" indent="0" marL="0">
              <a:lnSpc>
                <a:spcPct val="123000"/>
              </a:lnSpc>
              <a:buNone/>
            </a:pPr>
            <a:r>
              <a:rPr lang="en-US" sz="800" dirty="0">
                <a:solidFill>
                  <a:srgbClr val="464646"/>
                </a:solidFill>
                <a:latin typeface="Inter Medium" pitchFamily="34" charset="0"/>
                <a:ea typeface="Inter Medium" pitchFamily="34" charset="-122"/>
                <a:cs typeface="Inter Medium" pitchFamily="34" charset="-120"/>
              </a:rPr>
              <a:t>Estimated value of goods transported by sea annually — over 80% of world trade by volume</a:t>
            </a:r>
            <a:endParaRPr lang="en-US" sz="800" dirty="0"/>
          </a:p>
        </p:txBody>
      </p:sp>
      <p:sp>
        <p:nvSpPr>
          <p:cNvPr id="12" name="Text 10"/>
          <p:cNvSpPr/>
          <p:nvPr/>
        </p:nvSpPr>
        <p:spPr>
          <a:xfrm>
            <a:off x="4627141" y="1999134"/>
            <a:ext cx="4020741" cy="345356"/>
          </a:xfrm>
          <a:prstGeom prst="rect">
            <a:avLst/>
          </a:prstGeom>
          <a:noFill/>
          <a:ln/>
        </p:spPr>
        <p:txBody>
          <a:bodyPr wrap="none" lIns="0" tIns="0" rIns="0" bIns="0" rtlCol="0" anchor="t"/>
          <a:lstStyle/>
          <a:p>
            <a:pPr algn="ctr" indent="0" marL="0">
              <a:lnSpc>
                <a:spcPct val="83000"/>
              </a:lnSpc>
              <a:buNone/>
            </a:pPr>
            <a:r>
              <a:rPr lang="en-US" sz="2700" dirty="0">
                <a:solidFill>
                  <a:srgbClr val="464646"/>
                </a:solidFill>
                <a:latin typeface="DM Sans SemiBold" pitchFamily="34" charset="0"/>
                <a:ea typeface="DM Sans SemiBold" pitchFamily="34" charset="-122"/>
                <a:cs typeface="DM Sans SemiBold" pitchFamily="34" charset="-120"/>
              </a:rPr>
              <a:t>~14M</a:t>
            </a:r>
            <a:endParaRPr lang="en-US" sz="2700" dirty="0"/>
          </a:p>
        </p:txBody>
      </p:sp>
      <p:sp>
        <p:nvSpPr>
          <p:cNvPr id="13" name="Text 11"/>
          <p:cNvSpPr/>
          <p:nvPr/>
        </p:nvSpPr>
        <p:spPr>
          <a:xfrm>
            <a:off x="4627141" y="2463031"/>
            <a:ext cx="4020741" cy="163488"/>
          </a:xfrm>
          <a:prstGeom prst="rect">
            <a:avLst/>
          </a:prstGeom>
          <a:noFill/>
          <a:ln/>
        </p:spPr>
        <p:txBody>
          <a:bodyPr wrap="none" lIns="0" tIns="0" rIns="0" bIns="0" rtlCol="0" anchor="t"/>
          <a:lstStyle/>
          <a:p>
            <a:pPr algn="ctr" indent="0" marL="0">
              <a:lnSpc>
                <a:spcPct val="104000"/>
              </a:lnSpc>
              <a:buNone/>
            </a:pPr>
            <a:r>
              <a:rPr lang="en-US" sz="1000" dirty="0">
                <a:solidFill>
                  <a:srgbClr val="464646"/>
                </a:solidFill>
                <a:latin typeface="DM Sans SemiBold" pitchFamily="34" charset="0"/>
                <a:ea typeface="DM Sans SemiBold" pitchFamily="34" charset="-122"/>
                <a:cs typeface="DM Sans SemiBold" pitchFamily="34" charset="-120"/>
              </a:rPr>
              <a:t>Port Calls per Year</a:t>
            </a:r>
            <a:endParaRPr lang="en-US" sz="1000" dirty="0"/>
          </a:p>
        </p:txBody>
      </p:sp>
      <p:sp>
        <p:nvSpPr>
          <p:cNvPr id="14" name="Text 12"/>
          <p:cNvSpPr/>
          <p:nvPr/>
        </p:nvSpPr>
        <p:spPr>
          <a:xfrm>
            <a:off x="4627141" y="2679502"/>
            <a:ext cx="4020741" cy="308818"/>
          </a:xfrm>
          <a:prstGeom prst="rect">
            <a:avLst/>
          </a:prstGeom>
          <a:noFill/>
          <a:ln/>
        </p:spPr>
        <p:txBody>
          <a:bodyPr wrap="square" lIns="0" tIns="0" rIns="0" bIns="0" rtlCol="0" anchor="t">
            <a:normAutofit/>
          </a:bodyPr>
          <a:lstStyle/>
          <a:p>
            <a:pPr algn="ctr" indent="0" marL="0">
              <a:lnSpc>
                <a:spcPct val="123000"/>
              </a:lnSpc>
              <a:buNone/>
            </a:pPr>
            <a:r>
              <a:rPr lang="en-US" sz="800" dirty="0">
                <a:solidFill>
                  <a:srgbClr val="464646"/>
                </a:solidFill>
                <a:latin typeface="Inter Medium" pitchFamily="34" charset="0"/>
                <a:ea typeface="Inter Medium" pitchFamily="34" charset="-122"/>
                <a:cs typeface="Inter Medium" pitchFamily="34" charset="-120"/>
              </a:rPr>
              <a:t>Vessel port calls globally, keeping supply chains moving 24/7 across 150+ maritime nations</a:t>
            </a:r>
            <a:endParaRPr lang="en-US" sz="800" dirty="0"/>
          </a:p>
        </p:txBody>
      </p:sp>
      <p:sp>
        <p:nvSpPr>
          <p:cNvPr id="15" name="Text 13"/>
          <p:cNvSpPr/>
          <p:nvPr/>
        </p:nvSpPr>
        <p:spPr>
          <a:xfrm>
            <a:off x="496119" y="3175918"/>
            <a:ext cx="3948261" cy="163488"/>
          </a:xfrm>
          <a:prstGeom prst="rect">
            <a:avLst/>
          </a:prstGeom>
          <a:noFill/>
          <a:ln/>
        </p:spPr>
        <p:txBody>
          <a:bodyPr wrap="none" lIns="0" tIns="0" rIns="0" bIns="0" rtlCol="0" anchor="t"/>
          <a:lstStyle/>
          <a:p>
            <a:pPr algn="l" indent="0" marL="0">
              <a:lnSpc>
                <a:spcPct val="104000"/>
              </a:lnSpc>
              <a:buNone/>
            </a:pPr>
            <a:r>
              <a:rPr lang="en-US" sz="1000" dirty="0">
                <a:solidFill>
                  <a:srgbClr val="030303"/>
                </a:solidFill>
                <a:latin typeface="DM Sans SemiBold" pitchFamily="34" charset="0"/>
                <a:ea typeface="DM Sans SemiBold" pitchFamily="34" charset="-122"/>
                <a:cs typeface="DM Sans SemiBold" pitchFamily="34" charset="-120"/>
              </a:rPr>
              <a:t>How It Compares</a:t>
            </a:r>
            <a:endParaRPr lang="en-US" sz="1000" dirty="0"/>
          </a:p>
        </p:txBody>
      </p:sp>
      <p:sp>
        <p:nvSpPr>
          <p:cNvPr id="16" name="Text 14"/>
          <p:cNvSpPr/>
          <p:nvPr/>
        </p:nvSpPr>
        <p:spPr>
          <a:xfrm>
            <a:off x="496119" y="3427661"/>
            <a:ext cx="4405461" cy="154409"/>
          </a:xfrm>
          <a:prstGeom prst="rect">
            <a:avLst/>
          </a:prstGeom>
          <a:noFill/>
          <a:ln/>
        </p:spPr>
        <p:txBody>
          <a:bodyPr wrap="none" lIns="0" tIns="0" rIns="0" bIns="0" rtlCol="0" anchor="t"/>
          <a:lstStyle/>
          <a:p>
            <a:pPr algn="l" indent="0" marL="0">
              <a:lnSpc>
                <a:spcPct val="123000"/>
              </a:lnSpc>
              <a:buNone/>
            </a:pPr>
            <a:r>
              <a:rPr lang="en-US" sz="800" dirty="0">
                <a:solidFill>
                  <a:srgbClr val="464646"/>
                </a:solidFill>
                <a:latin typeface="Inter Medium" pitchFamily="34" charset="0"/>
                <a:ea typeface="Inter Medium" pitchFamily="34" charset="-122"/>
                <a:cs typeface="Inter Medium" pitchFamily="34" charset="-120"/>
              </a:rPr>
              <a:t>Sea freight moves cargo at a fraction of the cost of competing modes:</a:t>
            </a:r>
            <a:endParaRPr lang="en-US" sz="800" dirty="0"/>
          </a:p>
        </p:txBody>
      </p:sp>
      <p:sp>
        <p:nvSpPr>
          <p:cNvPr id="17" name="Text 15"/>
          <p:cNvSpPr/>
          <p:nvPr/>
        </p:nvSpPr>
        <p:spPr>
          <a:xfrm>
            <a:off x="496119" y="3661544"/>
            <a:ext cx="3948261" cy="524991"/>
          </a:xfrm>
          <a:prstGeom prst="rect">
            <a:avLst/>
          </a:prstGeom>
          <a:noFill/>
          <a:ln/>
        </p:spPr>
        <p:txBody>
          <a:bodyPr wrap="square" lIns="0" tIns="0" rIns="0" bIns="0" rtlCol="0" anchor="t">
            <a:normAutofit/>
          </a:bodyPr>
          <a:lstStyle/>
          <a:p>
            <a:pPr algn="l" marL="162560" indent="-162560">
              <a:lnSpc>
                <a:spcPct val="123000"/>
              </a:lnSpc>
              <a:buSzPct val="100000"/>
              <a:buChar char="•"/>
            </a:pPr>
            <a:r>
              <a:rPr lang="en-US" sz="800" b="1" dirty="0">
                <a:solidFill>
                  <a:srgbClr val="464646"/>
                </a:solidFill>
                <a:latin typeface="Inter Bold" pitchFamily="34" charset="0"/>
                <a:ea typeface="Inter Bold" pitchFamily="34" charset="-122"/>
                <a:cs typeface="Inter Bold" pitchFamily="34" charset="-120"/>
              </a:rPr>
              <a:t>Air freight:</a:t>
            </a:r>
            <a:pPr algn="l" marL="162560" indent="-162560">
              <a:lnSpc>
                <a:spcPct val="123000"/>
              </a:lnSpc>
              <a:buSzPct val="100000"/>
              <a:buChar char="•"/>
            </a:pPr>
            <a:r>
              <a:rPr lang="en-US" sz="800" dirty="0">
                <a:solidFill>
                  <a:srgbClr val="464646"/>
                </a:solidFill>
                <a:latin typeface="Inter Medium" pitchFamily="34" charset="0"/>
                <a:ea typeface="Inter Medium" pitchFamily="34" charset="-122"/>
                <a:cs typeface="Inter Medium" pitchFamily="34" charset="-120"/>
              </a:rPr>
              <a:t> ~50× more expensive per tonne-km than sea</a:t>
            </a:r>
            <a:endParaRPr lang="en-US" sz="800" dirty="0"/>
          </a:p>
          <a:p>
            <a:pPr algn="l" marL="162560" indent="-162560">
              <a:lnSpc>
                <a:spcPct val="123000"/>
              </a:lnSpc>
              <a:buSzPct val="100000"/>
              <a:buChar char="•"/>
            </a:pPr>
            <a:r>
              <a:rPr lang="en-US" sz="800" b="1" dirty="0">
                <a:solidFill>
                  <a:srgbClr val="464646"/>
                </a:solidFill>
                <a:latin typeface="Inter Bold" pitchFamily="34" charset="0"/>
                <a:ea typeface="Inter Bold" pitchFamily="34" charset="-122"/>
                <a:cs typeface="Inter Bold" pitchFamily="34" charset="-120"/>
              </a:rPr>
              <a:t>Road:</a:t>
            </a:r>
            <a:pPr algn="l" marL="162560" indent="-162560">
              <a:lnSpc>
                <a:spcPct val="123000"/>
              </a:lnSpc>
              <a:buSzPct val="100000"/>
              <a:buChar char="•"/>
            </a:pPr>
            <a:r>
              <a:rPr lang="en-US" sz="800" dirty="0">
                <a:solidFill>
                  <a:srgbClr val="464646"/>
                </a:solidFill>
                <a:latin typeface="Inter Medium" pitchFamily="34" charset="0"/>
                <a:ea typeface="Inter Medium" pitchFamily="34" charset="-122"/>
                <a:cs typeface="Inter Medium" pitchFamily="34" charset="-120"/>
              </a:rPr>
              <a:t> Limited to land corridors; cannot serve intercontinental trade</a:t>
            </a:r>
            <a:endParaRPr lang="en-US" sz="800" dirty="0"/>
          </a:p>
          <a:p>
            <a:pPr algn="l" marL="162560" indent="-162560">
              <a:lnSpc>
                <a:spcPct val="123000"/>
              </a:lnSpc>
              <a:buSzPct val="100000"/>
              <a:buChar char="•"/>
            </a:pPr>
            <a:r>
              <a:rPr lang="en-US" sz="800" b="1" dirty="0">
                <a:solidFill>
                  <a:srgbClr val="464646"/>
                </a:solidFill>
                <a:latin typeface="Inter Bold" pitchFamily="34" charset="0"/>
                <a:ea typeface="Inter Bold" pitchFamily="34" charset="-122"/>
                <a:cs typeface="Inter Bold" pitchFamily="34" charset="-120"/>
              </a:rPr>
              <a:t>Rail:</a:t>
            </a:r>
            <a:pPr algn="l" marL="162560" indent="-162560">
              <a:lnSpc>
                <a:spcPct val="123000"/>
              </a:lnSpc>
              <a:buSzPct val="100000"/>
              <a:buChar char="•"/>
            </a:pPr>
            <a:r>
              <a:rPr lang="en-US" sz="800" dirty="0">
                <a:solidFill>
                  <a:srgbClr val="464646"/>
                </a:solidFill>
                <a:latin typeface="Inter Medium" pitchFamily="34" charset="0"/>
                <a:ea typeface="Inter Medium" pitchFamily="34" charset="-122"/>
                <a:cs typeface="Inter Medium" pitchFamily="34" charset="-120"/>
              </a:rPr>
              <a:t> Growing, but constrained by gauge differences and land borders</a:t>
            </a:r>
            <a:endParaRPr lang="en-US" sz="800" dirty="0"/>
          </a:p>
        </p:txBody>
      </p:sp>
      <p:sp>
        <p:nvSpPr>
          <p:cNvPr id="18" name="Text 16"/>
          <p:cNvSpPr/>
          <p:nvPr/>
        </p:nvSpPr>
        <p:spPr>
          <a:xfrm>
            <a:off x="4704383" y="3175918"/>
            <a:ext cx="3948261" cy="163488"/>
          </a:xfrm>
          <a:prstGeom prst="rect">
            <a:avLst/>
          </a:prstGeom>
          <a:noFill/>
          <a:ln/>
        </p:spPr>
        <p:txBody>
          <a:bodyPr wrap="none" lIns="0" tIns="0" rIns="0" bIns="0" rtlCol="0" anchor="t"/>
          <a:lstStyle/>
          <a:p>
            <a:pPr algn="l" indent="0" marL="0">
              <a:lnSpc>
                <a:spcPct val="104000"/>
              </a:lnSpc>
              <a:buNone/>
            </a:pPr>
            <a:r>
              <a:rPr lang="en-US" sz="1000" dirty="0">
                <a:solidFill>
                  <a:srgbClr val="030303"/>
                </a:solidFill>
                <a:latin typeface="DM Sans SemiBold" pitchFamily="34" charset="0"/>
                <a:ea typeface="DM Sans SemiBold" pitchFamily="34" charset="-122"/>
                <a:cs typeface="DM Sans SemiBold" pitchFamily="34" charset="-120"/>
              </a:rPr>
              <a:t>A Single Ship vs. The World</a:t>
            </a:r>
            <a:endParaRPr lang="en-US" sz="1000" dirty="0"/>
          </a:p>
        </p:txBody>
      </p:sp>
      <p:sp>
        <p:nvSpPr>
          <p:cNvPr id="19" name="Text 17"/>
          <p:cNvSpPr/>
          <p:nvPr/>
        </p:nvSpPr>
        <p:spPr>
          <a:xfrm>
            <a:off x="4704383" y="3427661"/>
            <a:ext cx="3948261" cy="617637"/>
          </a:xfrm>
          <a:prstGeom prst="rect">
            <a:avLst/>
          </a:prstGeom>
          <a:noFill/>
          <a:ln/>
        </p:spPr>
        <p:txBody>
          <a:bodyPr wrap="square" lIns="0" tIns="0" rIns="0" bIns="0" rtlCol="0" anchor="t">
            <a:normAutofit/>
          </a:bodyPr>
          <a:lstStyle/>
          <a:p>
            <a:pPr algn="l" indent="0" marL="0">
              <a:lnSpc>
                <a:spcPct val="123000"/>
              </a:lnSpc>
              <a:buNone/>
            </a:pPr>
            <a:r>
              <a:rPr lang="en-US" sz="800" dirty="0">
                <a:solidFill>
                  <a:srgbClr val="464646"/>
                </a:solidFill>
                <a:latin typeface="Inter Medium" pitchFamily="34" charset="0"/>
                <a:ea typeface="Inter Medium" pitchFamily="34" charset="-122"/>
                <a:cs typeface="Inter Medium" pitchFamily="34" charset="-120"/>
              </a:rPr>
              <a:t>One modern mega-container ship can carry </a:t>
            </a:r>
            <a:pPr algn="l" indent="0" marL="0">
              <a:lnSpc>
                <a:spcPct val="123000"/>
              </a:lnSpc>
              <a:buNone/>
            </a:pPr>
            <a:r>
              <a:rPr lang="en-US" sz="800" b="1" dirty="0">
                <a:solidFill>
                  <a:srgbClr val="464646"/>
                </a:solidFill>
                <a:latin typeface="Inter Bold" pitchFamily="34" charset="0"/>
                <a:ea typeface="Inter Bold" pitchFamily="34" charset="-122"/>
                <a:cs typeface="Inter Bold" pitchFamily="34" charset="-120"/>
              </a:rPr>
              <a:t>24,000 TEU containers</a:t>
            </a:r>
            <a:pPr algn="l" indent="0" marL="0">
              <a:lnSpc>
                <a:spcPct val="123000"/>
              </a:lnSpc>
              <a:buNone/>
            </a:pPr>
            <a:r>
              <a:rPr lang="en-US" sz="800" dirty="0">
                <a:solidFill>
                  <a:srgbClr val="464646"/>
                </a:solidFill>
                <a:latin typeface="Inter Medium" pitchFamily="34" charset="0"/>
                <a:ea typeface="Inter Medium" pitchFamily="34" charset="-122"/>
                <a:cs typeface="Inter Medium" pitchFamily="34" charset="-120"/>
              </a:rPr>
              <a:t> — if loaded onto a train, those containers would stretch over </a:t>
            </a:r>
            <a:pPr algn="l" indent="0" marL="0">
              <a:lnSpc>
                <a:spcPct val="123000"/>
              </a:lnSpc>
              <a:buNone/>
            </a:pPr>
            <a:r>
              <a:rPr lang="en-US" sz="800" b="1" dirty="0">
                <a:solidFill>
                  <a:srgbClr val="464646"/>
                </a:solidFill>
                <a:latin typeface="Inter Bold" pitchFamily="34" charset="0"/>
                <a:ea typeface="Inter Bold" pitchFamily="34" charset="-122"/>
                <a:cs typeface="Inter Bold" pitchFamily="34" charset="-120"/>
              </a:rPr>
              <a:t>100 kilometres</a:t>
            </a:r>
            <a:pPr algn="l" indent="0" marL="0">
              <a:lnSpc>
                <a:spcPct val="123000"/>
              </a:lnSpc>
              <a:buNone/>
            </a:pPr>
            <a:r>
              <a:rPr lang="en-US" sz="800" dirty="0">
                <a:solidFill>
                  <a:srgbClr val="464646"/>
                </a:solidFill>
                <a:latin typeface="Inter Medium" pitchFamily="34" charset="0"/>
                <a:ea typeface="Inter Medium" pitchFamily="34" charset="-122"/>
                <a:cs typeface="Inter Medium" pitchFamily="34" charset="-120"/>
              </a:rPr>
              <a:t>. A single voyage moves what would require </a:t>
            </a:r>
            <a:pPr algn="l" indent="0" marL="0">
              <a:lnSpc>
                <a:spcPct val="123000"/>
              </a:lnSpc>
              <a:buNone/>
            </a:pPr>
            <a:r>
              <a:rPr lang="en-US" sz="800" b="1" dirty="0">
                <a:solidFill>
                  <a:srgbClr val="464646"/>
                </a:solidFill>
                <a:latin typeface="Inter Bold" pitchFamily="34" charset="0"/>
                <a:ea typeface="Inter Bold" pitchFamily="34" charset="-122"/>
                <a:cs typeface="Inter Bold" pitchFamily="34" charset="-120"/>
              </a:rPr>
              <a:t>thousands of trucks</a:t>
            </a:r>
            <a:pPr algn="l" indent="0" marL="0">
              <a:lnSpc>
                <a:spcPct val="123000"/>
              </a:lnSpc>
              <a:buNone/>
            </a:pPr>
            <a:r>
              <a:rPr lang="en-US" sz="800" dirty="0">
                <a:solidFill>
                  <a:srgbClr val="464646"/>
                </a:solidFill>
                <a:latin typeface="Inter Medium" pitchFamily="34" charset="0"/>
                <a:ea typeface="Inter Medium" pitchFamily="34" charset="-122"/>
                <a:cs typeface="Inter Medium" pitchFamily="34" charset="-120"/>
              </a:rPr>
              <a:t> or hundreds of cargo flights.</a:t>
            </a:r>
            <a:endParaRPr lang="en-US" sz="800" dirty="0"/>
          </a:p>
        </p:txBody>
      </p:sp>
      <p:sp>
        <p:nvSpPr>
          <p:cNvPr id="20" name="Shape 18"/>
          <p:cNvSpPr/>
          <p:nvPr/>
        </p:nvSpPr>
        <p:spPr>
          <a:xfrm>
            <a:off x="4704383" y="4144640"/>
            <a:ext cx="3948261" cy="520005"/>
          </a:xfrm>
          <a:prstGeom prst="roundRect">
            <a:avLst>
              <a:gd name="adj" fmla="val 3019"/>
            </a:avLst>
          </a:prstGeom>
          <a:solidFill>
            <a:srgbClr val="D4F7EC"/>
          </a:solidFill>
          <a:ln/>
        </p:spPr>
      </p:sp>
      <p:pic>
        <p:nvPicPr>
          <p:cNvPr id="21" name="Image 0" descr="preencoded.png">    </p:cNvPr>
          <p:cNvPicPr>
            <a:picLocks noChangeAspect="1"/>
          </p:cNvPicPr>
          <p:nvPr/>
        </p:nvPicPr>
        <p:blipFill>
          <a:blip r:embed="rId1"/>
          <a:stretch>
            <a:fillRect/>
          </a:stretch>
        </p:blipFill>
        <p:spPr>
          <a:xfrm>
            <a:off x="4809009" y="4298082"/>
            <a:ext cx="130820" cy="104626"/>
          </a:xfrm>
          <a:prstGeom prst="rect">
            <a:avLst/>
          </a:prstGeom>
        </p:spPr>
      </p:pic>
      <p:sp>
        <p:nvSpPr>
          <p:cNvPr id="22" name="Text 19"/>
          <p:cNvSpPr/>
          <p:nvPr/>
        </p:nvSpPr>
        <p:spPr>
          <a:xfrm>
            <a:off x="5044455" y="4250234"/>
            <a:ext cx="3503563" cy="308818"/>
          </a:xfrm>
          <a:prstGeom prst="rect">
            <a:avLst/>
          </a:prstGeom>
          <a:noFill/>
          <a:ln/>
        </p:spPr>
        <p:txBody>
          <a:bodyPr wrap="square" lIns="0" tIns="0" rIns="0" bIns="0" rtlCol="0" anchor="t">
            <a:normAutofit/>
          </a:bodyPr>
          <a:lstStyle/>
          <a:p>
            <a:pPr algn="l" indent="0" marL="0">
              <a:lnSpc>
                <a:spcPct val="123000"/>
              </a:lnSpc>
              <a:buNone/>
            </a:pPr>
            <a:r>
              <a:rPr lang="en-US" sz="800" dirty="0">
                <a:solidFill>
                  <a:srgbClr val="000000"/>
                </a:solidFill>
                <a:latin typeface="Inter Medium" pitchFamily="34" charset="0"/>
                <a:ea typeface="Inter Medium" pitchFamily="34" charset="-122"/>
                <a:cs typeface="Inter Medium" pitchFamily="34" charset="-120"/>
              </a:rPr>
              <a:t>Scale matters: shipping's efficiency per tonne-km is unmatched by any other mode of transport.</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60</Slides>
  <Notes>60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60</vt:i4>
      </vt:variant>
    </vt:vector>
  </HeadingPairs>
  <TitlesOfParts>
    <vt:vector size="6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2026-07-21T06:23:41Z</dcterms:created>
  <dcterms:modified xsi:type="dcterms:W3CDTF">2026-07-21T06:23:41Z</dcterms:modified>
</cp:coreProperties>
</file>